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6F2"/>
    <a:srgbClr val="283444"/>
    <a:srgbClr val="F9C7A5"/>
    <a:srgbClr val="F06428"/>
    <a:srgbClr val="C7E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8"/>
    <p:restoredTop sz="94694"/>
  </p:normalViewPr>
  <p:slideViewPr>
    <p:cSldViewPr snapToGrid="0">
      <p:cViewPr varScale="1">
        <p:scale>
          <a:sx n="73" d="100"/>
          <a:sy n="73" d="100"/>
        </p:scale>
        <p:origin x="1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ntus Åkesson" userId="fe16b99b-0e62-42fd-8a0d-6f95ea9da75d" providerId="ADAL" clId="{D342B6BB-0B85-48E2-8439-DACAB1CA28DB}"/>
    <pc:docChg chg="delSld">
      <pc:chgData name="Pontus Åkesson" userId="fe16b99b-0e62-42fd-8a0d-6f95ea9da75d" providerId="ADAL" clId="{D342B6BB-0B85-48E2-8439-DACAB1CA28DB}" dt="2024-11-01T16:04:43.841" v="7" actId="47"/>
      <pc:docMkLst>
        <pc:docMk/>
      </pc:docMkLst>
      <pc:sldChg chg="del">
        <pc:chgData name="Pontus Åkesson" userId="fe16b99b-0e62-42fd-8a0d-6f95ea9da75d" providerId="ADAL" clId="{D342B6BB-0B85-48E2-8439-DACAB1CA28DB}" dt="2024-11-01T16:03:03.290" v="0" actId="47"/>
        <pc:sldMkLst>
          <pc:docMk/>
          <pc:sldMk cId="0" sldId="257"/>
        </pc:sldMkLst>
      </pc:sldChg>
      <pc:sldChg chg="del">
        <pc:chgData name="Pontus Åkesson" userId="fe16b99b-0e62-42fd-8a0d-6f95ea9da75d" providerId="ADAL" clId="{D342B6BB-0B85-48E2-8439-DACAB1CA28DB}" dt="2024-11-01T16:03:07.650" v="1" actId="47"/>
        <pc:sldMkLst>
          <pc:docMk/>
          <pc:sldMk cId="3539975989" sldId="259"/>
        </pc:sldMkLst>
      </pc:sldChg>
      <pc:sldChg chg="del">
        <pc:chgData name="Pontus Åkesson" userId="fe16b99b-0e62-42fd-8a0d-6f95ea9da75d" providerId="ADAL" clId="{D342B6BB-0B85-48E2-8439-DACAB1CA28DB}" dt="2024-11-01T16:03:09.008" v="2" actId="47"/>
        <pc:sldMkLst>
          <pc:docMk/>
          <pc:sldMk cId="1205712201" sldId="260"/>
        </pc:sldMkLst>
      </pc:sldChg>
      <pc:sldChg chg="del">
        <pc:chgData name="Pontus Åkesson" userId="fe16b99b-0e62-42fd-8a0d-6f95ea9da75d" providerId="ADAL" clId="{D342B6BB-0B85-48E2-8439-DACAB1CA28DB}" dt="2024-11-01T16:03:10.304" v="3" actId="47"/>
        <pc:sldMkLst>
          <pc:docMk/>
          <pc:sldMk cId="0" sldId="261"/>
        </pc:sldMkLst>
      </pc:sldChg>
      <pc:sldChg chg="del">
        <pc:chgData name="Pontus Åkesson" userId="fe16b99b-0e62-42fd-8a0d-6f95ea9da75d" providerId="ADAL" clId="{D342B6BB-0B85-48E2-8439-DACAB1CA28DB}" dt="2024-11-01T16:03:11.456" v="4" actId="47"/>
        <pc:sldMkLst>
          <pc:docMk/>
          <pc:sldMk cId="0" sldId="262"/>
        </pc:sldMkLst>
      </pc:sldChg>
      <pc:sldChg chg="del">
        <pc:chgData name="Pontus Åkesson" userId="fe16b99b-0e62-42fd-8a0d-6f95ea9da75d" providerId="ADAL" clId="{D342B6BB-0B85-48E2-8439-DACAB1CA28DB}" dt="2024-11-01T16:03:12.577" v="5" actId="47"/>
        <pc:sldMkLst>
          <pc:docMk/>
          <pc:sldMk cId="0" sldId="263"/>
        </pc:sldMkLst>
      </pc:sldChg>
      <pc:sldChg chg="del">
        <pc:chgData name="Pontus Åkesson" userId="fe16b99b-0e62-42fd-8a0d-6f95ea9da75d" providerId="ADAL" clId="{D342B6BB-0B85-48E2-8439-DACAB1CA28DB}" dt="2024-11-01T16:04:39.050" v="6" actId="47"/>
        <pc:sldMkLst>
          <pc:docMk/>
          <pc:sldMk cId="3947086366" sldId="296"/>
        </pc:sldMkLst>
      </pc:sldChg>
      <pc:sldChg chg="del">
        <pc:chgData name="Pontus Åkesson" userId="fe16b99b-0e62-42fd-8a0d-6f95ea9da75d" providerId="ADAL" clId="{D342B6BB-0B85-48E2-8439-DACAB1CA28DB}" dt="2024-11-01T16:04:43.841" v="7" actId="47"/>
        <pc:sldMkLst>
          <pc:docMk/>
          <pc:sldMk cId="2488158406" sldId="2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30260932830226E-2"/>
          <c:y val="0.11893947198366689"/>
          <c:w val="0.9531901073677419"/>
          <c:h val="0.753769718485902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D7D31"/>
              </a:solidFill>
              <a:ln w="9525">
                <a:noFill/>
              </a:ln>
              <a:effectLst/>
            </c:spPr>
          </c:marker>
          <c:cat>
            <c:numRef>
              <c:f>Sheet1!$A$2:$A$3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60-49AA-BF62-2DB690F5A5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ln w="28575" cap="rnd">
              <a:solidFill>
                <a:srgbClr val="28344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283444"/>
              </a:solidFill>
              <a:ln w="9525">
                <a:noFill/>
              </a:ln>
              <a:effectLst/>
            </c:spPr>
          </c:marker>
          <c:cat>
            <c:numRef>
              <c:f>Sheet1!$A$2:$A$3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</c:v>
                </c:pt>
                <c:pt idx="1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60-49AA-BF62-2DB690F5A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320336"/>
        <c:axId val="627329336"/>
      </c:lineChart>
      <c:catAx>
        <c:axId val="6273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627329336"/>
        <c:crosses val="autoZero"/>
        <c:auto val="1"/>
        <c:lblAlgn val="ctr"/>
        <c:lblOffset val="100"/>
        <c:noMultiLvlLbl val="0"/>
      </c:catAx>
      <c:valAx>
        <c:axId val="627329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627320336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900883778903566"/>
          <c:y val="2.837437621613989E-2"/>
          <c:w val="0.28475932560572725"/>
          <c:h val="6.7912565440122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Restaurantens åpningstider passet til mine behov</c:v>
                </c:pt>
                <c:pt idx="1">
                  <c:v>Matens kvalitet var god</c:v>
                </c:pt>
                <c:pt idx="2">
                  <c:v>Tilbudet av mat- og drikkevarer var tilstrekkelig stort og variert</c:v>
                </c:pt>
                <c:pt idx="3">
                  <c:v>Betjeningen og servicen i restauranten var god</c:v>
                </c:pt>
                <c:pt idx="4">
                  <c:v>Prisnivået i restauranten stod i forhold til tilbud og kvalitet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81</c:v>
                </c:pt>
                <c:pt idx="1">
                  <c:v>79</c:v>
                </c:pt>
                <c:pt idx="2">
                  <c:v>72</c:v>
                </c:pt>
                <c:pt idx="3">
                  <c:v>86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Restaurantens åpningstider passet til mine behov</c:v>
                </c:pt>
                <c:pt idx="1">
                  <c:v>Matens kvalitet var god</c:v>
                </c:pt>
                <c:pt idx="2">
                  <c:v>Tilbudet av mat- og drikkevarer var tilstrekkelig stort og variert</c:v>
                </c:pt>
                <c:pt idx="3">
                  <c:v>Betjeningen og servicen i restauranten var god</c:v>
                </c:pt>
                <c:pt idx="4">
                  <c:v>Prisnivået i restauranten stod i forhold til tilbud og kvalitet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84</c:v>
                </c:pt>
                <c:pt idx="1">
                  <c:v>79</c:v>
                </c:pt>
                <c:pt idx="2">
                  <c:v>74</c:v>
                </c:pt>
                <c:pt idx="3">
                  <c:v>86</c:v>
                </c:pt>
                <c:pt idx="4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0335BBE6-5631-4592-B1F1-92C0B6F7CB76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55A12FA-5C9E-4689-9AC6-29D7ED3C8E90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D7DAC06-E4C0-456F-A2F1-6AB6A9BBA442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9355CD2-CBF3-483C-900E-6103C524938D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0B8FBE6-3213-45E5-AB47-29C282599C8A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6CF2412-3852-9547-904F-2C72F147A45E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743449D-921A-AC43-B774-9FF31189E726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C2556DD-4475-B54A-9529-1CD88F9F4558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5"/>
                <c:pt idx="0">
                  <c:v>0.30106289000000003</c:v>
                </c:pt>
                <c:pt idx="1">
                  <c:v>0.34275617000000003</c:v>
                </c:pt>
                <c:pt idx="2">
                  <c:v>0.18390087999999999</c:v>
                </c:pt>
                <c:pt idx="3">
                  <c:v>0.33398011999999999</c:v>
                </c:pt>
                <c:pt idx="4">
                  <c:v>0.17956162000000001</c:v>
                </c:pt>
              </c:numCache>
            </c:numRef>
          </c:xVal>
          <c:yVal>
            <c:numRef>
              <c:f>TP!$C$2:$C$6</c:f>
              <c:numCache>
                <c:formatCode>General</c:formatCode>
                <c:ptCount val="5"/>
                <c:pt idx="0">
                  <c:v>68.413700000000006</c:v>
                </c:pt>
                <c:pt idx="1">
                  <c:v>79.281499999999994</c:v>
                </c:pt>
                <c:pt idx="2">
                  <c:v>72.408699999999996</c:v>
                </c:pt>
                <c:pt idx="3">
                  <c:v>86.240300000000005</c:v>
                </c:pt>
                <c:pt idx="4">
                  <c:v>80.911699999999996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TP!$A$2:$A$6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5"/>
              <c:pt idx="0">
                <c:v>0.17956162000000001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0.17956162000000001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0.17956162000000001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  <c:pt idx="4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0.17956162000000001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  <c:pt idx="4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0.17956162000000001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  <c:pt idx="4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0.17956162000000001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0.3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5"/>
              <c:pt idx="0">
                <c:v>0.3</c:v>
              </c:pt>
              <c:pt idx="1">
                <c:v>0.3</c:v>
              </c:pt>
              <c:pt idx="2">
                <c:v>0.3</c:v>
              </c:pt>
              <c:pt idx="3">
                <c:v>0.3</c:v>
              </c:pt>
              <c:pt idx="4">
                <c:v>0.3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0.4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5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  <c:pt idx="4">
                <c:v>0.4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"/>
          <c:min val="0.1795616200000000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Forholdene på driving range var gode</c:v>
                </c:pt>
                <c:pt idx="1">
                  <c:v>Øvrige treningsfasiliteter (untatt driving range) var gode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Forholdene på driving range var gode</c:v>
                </c:pt>
                <c:pt idx="1">
                  <c:v>Øvrige treningsfasiliteter (untatt driving range) var gode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78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A41E8E08-C4B0-4DA7-A179-673EFB2D03CA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3B6FA5B-7C1E-4CEF-AD9B-D9DFB2DC33E4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DA16466-9935-2B44-B96C-8799D8DEA3BF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295D4AB-3E1A-7442-B643-0CEBE4928B12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7AB5C41-E27D-4D49-A115-5A15022B9FE9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6CF2412-3852-9547-904F-2C72F147A45E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743449D-921A-AC43-B774-9FF31189E726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C2556DD-4475-B54A-9529-1CD88F9F4558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2"/>
                <c:pt idx="0">
                  <c:v>0.54219121999999997</c:v>
                </c:pt>
                <c:pt idx="1">
                  <c:v>0.43949401999999999</c:v>
                </c:pt>
              </c:numCache>
            </c:numRef>
          </c:xVal>
          <c:yVal>
            <c:numRef>
              <c:f>TP!$C$2:$C$3</c:f>
              <c:numCache>
                <c:formatCode>General</c:formatCode>
                <c:ptCount val="2"/>
                <c:pt idx="0">
                  <c:v>83.103200000000001</c:v>
                </c:pt>
                <c:pt idx="1">
                  <c:v>81.498999999999995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TP!$A$2:$A$3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0.2</c:v>
              </c:pt>
              <c:pt idx="1">
                <c:v>0.54219121999999997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0.54219121999999997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0.54219121999999997</c:v>
              </c:pt>
            </c:numLit>
          </c:xVal>
          <c:yVal>
            <c:numLit>
              <c:formatCode>General</c:formatCode>
              <c:ptCount val="2"/>
              <c:pt idx="0">
                <c:v>65</c:v>
              </c:pt>
              <c:pt idx="1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0.54219121999999997</c:v>
              </c:pt>
            </c:numLit>
          </c:xVal>
          <c:yVal>
            <c:numLit>
              <c:formatCode>General</c:formatCode>
              <c:ptCount val="2"/>
              <c:pt idx="0">
                <c:v>75</c:v>
              </c:pt>
              <c:pt idx="1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0.54219121999999997</c:v>
              </c:pt>
            </c:numLit>
          </c:xVal>
          <c:yVal>
            <c:numLit>
              <c:formatCode>General</c:formatCode>
              <c:ptCount val="2"/>
              <c:pt idx="0">
                <c:v>85</c:v>
              </c:pt>
              <c:pt idx="1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0.54219121999999997</c:v>
              </c:pt>
            </c:numLit>
          </c:xVal>
          <c:yVal>
            <c:numLit>
              <c:formatCode>General</c:formatCode>
              <c:ptCount val="2"/>
              <c:pt idx="0">
                <c:v>100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0.3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2"/>
              <c:pt idx="0">
                <c:v>0.3</c:v>
              </c:pt>
              <c:pt idx="1">
                <c:v>0.3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0.4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0.4</c:v>
              </c:pt>
              <c:pt idx="1">
                <c:v>0.4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4219121999999997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Åpningstider</c:v>
                </c:pt>
                <c:pt idx="1">
                  <c:v>Service og betjening</c:v>
                </c:pt>
                <c:pt idx="2">
                  <c:v>Utvalg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</c:v>
                </c:pt>
                <c:pt idx="1">
                  <c:v>89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Åpningstider</c:v>
                </c:pt>
                <c:pt idx="1">
                  <c:v>Service og betjening</c:v>
                </c:pt>
                <c:pt idx="2">
                  <c:v>Utvalg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84</c:v>
                </c:pt>
                <c:pt idx="1">
                  <c:v>87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5D87F8F0-9C87-456F-8FE6-12FEC0D2224C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0C4FF1C-E42C-48ED-953B-2687C48FD985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F844214-11B8-4DA8-BE6A-52454F596120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295D4AB-3E1A-7442-B643-0CEBE4928B12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7AB5C41-E27D-4D49-A115-5A15022B9FE9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6CF2412-3852-9547-904F-2C72F147A45E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743449D-921A-AC43-B774-9FF31189E726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C2556DD-4475-B54A-9529-1CD88F9F4558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3"/>
                <c:pt idx="0">
                  <c:v>0.36573811000000001</c:v>
                </c:pt>
                <c:pt idx="1">
                  <c:v>0.64721777999999996</c:v>
                </c:pt>
                <c:pt idx="2">
                  <c:v>0.38220999</c:v>
                </c:pt>
              </c:numCache>
            </c:numRef>
          </c:xVal>
          <c:yVal>
            <c:numRef>
              <c:f>TP!$C$2:$C$4</c:f>
              <c:numCache>
                <c:formatCode>General</c:formatCode>
                <c:ptCount val="3"/>
                <c:pt idx="0">
                  <c:v>73.003500000000003</c:v>
                </c:pt>
                <c:pt idx="1">
                  <c:v>89.491799999999998</c:v>
                </c:pt>
                <c:pt idx="2">
                  <c:v>84.848500000000001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TP!$A$2:$A$4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3"/>
              <c:pt idx="0">
                <c:v>0.2</c:v>
              </c:pt>
              <c:pt idx="1">
                <c:v>0.64721777999999996</c:v>
              </c:pt>
              <c:pt idx="2">
                <c:v>0.64721777999999996</c:v>
              </c:pt>
            </c:numLit>
          </c:xVal>
          <c:yVal>
            <c:numLit>
              <c:formatCode>General</c:formatCode>
              <c:ptCount val="3"/>
              <c:pt idx="0">
                <c:v>50</c:v>
              </c:pt>
              <c:pt idx="1">
                <c:v>50</c:v>
              </c:pt>
              <c:pt idx="2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3"/>
              <c:pt idx="0">
                <c:v>0.2</c:v>
              </c:pt>
              <c:pt idx="1">
                <c:v>0.64721777999999996</c:v>
              </c:pt>
              <c:pt idx="2">
                <c:v>0.64721777999999996</c:v>
              </c:pt>
            </c:numLit>
          </c:xVal>
          <c:yVal>
            <c:numLit>
              <c:formatCode>General</c:formatCode>
              <c:ptCount val="3"/>
              <c:pt idx="0">
                <c:v>50</c:v>
              </c:pt>
              <c:pt idx="1">
                <c:v>50</c:v>
              </c:pt>
              <c:pt idx="2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3"/>
              <c:pt idx="0">
                <c:v>0.2</c:v>
              </c:pt>
              <c:pt idx="1">
                <c:v>0.64721777999999996</c:v>
              </c:pt>
              <c:pt idx="2">
                <c:v>0.64721777999999996</c:v>
              </c:pt>
            </c:numLit>
          </c:xVal>
          <c:yVal>
            <c:numLit>
              <c:formatCode>General</c:formatCode>
              <c:ptCount val="3"/>
              <c:pt idx="0">
                <c:v>65</c:v>
              </c:pt>
              <c:pt idx="1">
                <c:v>65</c:v>
              </c:pt>
              <c:pt idx="2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3"/>
              <c:pt idx="0">
                <c:v>0.2</c:v>
              </c:pt>
              <c:pt idx="1">
                <c:v>0.64721777999999996</c:v>
              </c:pt>
              <c:pt idx="2">
                <c:v>0.64721777999999996</c:v>
              </c:pt>
            </c:numLit>
          </c:xVal>
          <c:yVal>
            <c:numLit>
              <c:formatCode>General</c:formatCode>
              <c:ptCount val="3"/>
              <c:pt idx="0">
                <c:v>75</c:v>
              </c:pt>
              <c:pt idx="1">
                <c:v>75</c:v>
              </c:pt>
              <c:pt idx="2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3"/>
              <c:pt idx="0">
                <c:v>0.2</c:v>
              </c:pt>
              <c:pt idx="1">
                <c:v>0.64721777999999996</c:v>
              </c:pt>
              <c:pt idx="2">
                <c:v>0.64721777999999996</c:v>
              </c:pt>
            </c:numLit>
          </c:xVal>
          <c:yVal>
            <c:numLit>
              <c:formatCode>General</c:formatCode>
              <c:ptCount val="3"/>
              <c:pt idx="0">
                <c:v>85</c:v>
              </c:pt>
              <c:pt idx="1">
                <c:v>85</c:v>
              </c:pt>
              <c:pt idx="2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3"/>
              <c:pt idx="0">
                <c:v>0.2</c:v>
              </c:pt>
              <c:pt idx="1">
                <c:v>0.64721777999999996</c:v>
              </c:pt>
              <c:pt idx="2">
                <c:v>0.64721777999999996</c:v>
              </c:pt>
            </c:numLit>
          </c:xVal>
          <c:yVal>
            <c:numLit>
              <c:formatCode>General</c:formatCode>
              <c:ptCount val="3"/>
              <c:pt idx="0">
                <c:v>100</c:v>
              </c:pt>
              <c:pt idx="1">
                <c:v>100</c:v>
              </c:pt>
              <c:pt idx="2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0.3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3"/>
              <c:pt idx="0">
                <c:v>0.3</c:v>
              </c:pt>
              <c:pt idx="1">
                <c:v>0.3</c:v>
              </c:pt>
              <c:pt idx="2">
                <c:v>0.3</c:v>
              </c:pt>
            </c:numLit>
          </c:xVal>
          <c:yVal>
            <c:numLit>
              <c:formatCode>General</c:formatCode>
              <c:ptCount val="3"/>
              <c:pt idx="0">
                <c:v>50</c:v>
              </c:pt>
              <c:pt idx="1">
                <c:v>100</c:v>
              </c:pt>
              <c:pt idx="2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0.4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3"/>
              <c:pt idx="0">
                <c:v>0.4</c:v>
              </c:pt>
              <c:pt idx="1">
                <c:v>0.4</c:v>
              </c:pt>
              <c:pt idx="2">
                <c:v>0.4</c:v>
              </c:pt>
            </c:numLit>
          </c:xVal>
          <c:yVal>
            <c:numLit>
              <c:formatCode>General</c:formatCode>
              <c:ptCount val="3"/>
              <c:pt idx="0">
                <c:v>50</c:v>
              </c:pt>
              <c:pt idx="1">
                <c:v>100</c:v>
              </c:pt>
              <c:pt idx="2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64721777999999996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Under 10</c:v>
                </c:pt>
                <c:pt idx="1">
                  <c:v>10 - 18.4</c:v>
                </c:pt>
                <c:pt idx="2">
                  <c:v>18.5 - 25.9</c:v>
                </c:pt>
                <c:pt idx="3">
                  <c:v>26 - 36</c:v>
                </c:pt>
                <c:pt idx="4">
                  <c:v>37+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0.08</c:v>
                </c:pt>
                <c:pt idx="1">
                  <c:v>0.28999999999999998</c:v>
                </c:pt>
                <c:pt idx="2">
                  <c:v>0.27</c:v>
                </c:pt>
                <c:pt idx="3">
                  <c:v>0.22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Under 10</c:v>
                </c:pt>
                <c:pt idx="1">
                  <c:v>10 - 18.4</c:v>
                </c:pt>
                <c:pt idx="2">
                  <c:v>18.5 - 25.9</c:v>
                </c:pt>
                <c:pt idx="3">
                  <c:v>26 - 36</c:v>
                </c:pt>
                <c:pt idx="4">
                  <c:v>37+</c:v>
                </c:pt>
              </c:strCache>
            </c:strRef>
          </c:cat>
          <c:val>
            <c:numRef>
              <c:f>Sheet1!$C$2:$C$6</c:f>
              <c:numCache>
                <c:formatCode>0.00</c:formatCode>
                <c:ptCount val="5"/>
                <c:pt idx="0">
                  <c:v>0.1</c:v>
                </c:pt>
                <c:pt idx="1">
                  <c:v>0.27</c:v>
                </c:pt>
                <c:pt idx="2">
                  <c:v>0.28000000000000003</c:v>
                </c:pt>
                <c:pt idx="3">
                  <c:v>0.23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Banen</c:v>
                </c:pt>
                <c:pt idx="1">
                  <c:v>Service og opplevelse</c:v>
                </c:pt>
                <c:pt idx="2">
                  <c:v>Mat og drikke</c:v>
                </c:pt>
                <c:pt idx="3">
                  <c:v>Treningsfasiliteter</c:v>
                </c:pt>
                <c:pt idx="4">
                  <c:v>Proshop</c:v>
                </c:pt>
                <c:pt idx="5">
                  <c:v>Priser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82</c:v>
                </c:pt>
                <c:pt idx="1">
                  <c:v>90</c:v>
                </c:pt>
                <c:pt idx="2">
                  <c:v>78</c:v>
                </c:pt>
                <c:pt idx="3">
                  <c:v>82</c:v>
                </c:pt>
                <c:pt idx="4">
                  <c:v>82</c:v>
                </c:pt>
                <c:pt idx="5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Banen</c:v>
                </c:pt>
                <c:pt idx="1">
                  <c:v>Service og opplevelse</c:v>
                </c:pt>
                <c:pt idx="2">
                  <c:v>Mat og drikke</c:v>
                </c:pt>
                <c:pt idx="3">
                  <c:v>Treningsfasiliteter</c:v>
                </c:pt>
                <c:pt idx="4">
                  <c:v>Proshop</c:v>
                </c:pt>
                <c:pt idx="5">
                  <c:v>Priser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76</c:v>
                </c:pt>
                <c:pt idx="1">
                  <c:v>85</c:v>
                </c:pt>
                <c:pt idx="2">
                  <c:v>79</c:v>
                </c:pt>
                <c:pt idx="3">
                  <c:v>79</c:v>
                </c:pt>
                <c:pt idx="4">
                  <c:v>83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Mer enn to ganger i uken</c:v>
                </c:pt>
                <c:pt idx="1">
                  <c:v>1-2 ganger i uken</c:v>
                </c:pt>
                <c:pt idx="2">
                  <c:v>Ca. 1 gang hver 14. dag</c:v>
                </c:pt>
                <c:pt idx="3">
                  <c:v>Ca. 1 gang i måneden</c:v>
                </c:pt>
                <c:pt idx="4">
                  <c:v>Mindre enn 1 gang i måneden</c:v>
                </c:pt>
                <c:pt idx="5">
                  <c:v>Aldri</c:v>
                </c:pt>
                <c:pt idx="6">
                  <c:v>Vet ikke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0.04</c:v>
                </c:pt>
                <c:pt idx="1">
                  <c:v>0.13</c:v>
                </c:pt>
                <c:pt idx="2">
                  <c:v>0.25</c:v>
                </c:pt>
                <c:pt idx="3">
                  <c:v>0.28000000000000003</c:v>
                </c:pt>
                <c:pt idx="4">
                  <c:v>0.27</c:v>
                </c:pt>
                <c:pt idx="5">
                  <c:v>0.01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Mer enn to ganger i uken</c:v>
                </c:pt>
                <c:pt idx="1">
                  <c:v>1-2 ganger i uken</c:v>
                </c:pt>
                <c:pt idx="2">
                  <c:v>Ca. 1 gang hver 14. dag</c:v>
                </c:pt>
                <c:pt idx="3">
                  <c:v>Ca. 1 gang i måneden</c:v>
                </c:pt>
                <c:pt idx="4">
                  <c:v>Mindre enn 1 gang i måneden</c:v>
                </c:pt>
                <c:pt idx="5">
                  <c:v>Aldri</c:v>
                </c:pt>
                <c:pt idx="6">
                  <c:v>Vet ikke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0.03</c:v>
                </c:pt>
                <c:pt idx="1">
                  <c:v>0.13</c:v>
                </c:pt>
                <c:pt idx="2">
                  <c:v>0.28000000000000003</c:v>
                </c:pt>
                <c:pt idx="3">
                  <c:v>0.33</c:v>
                </c:pt>
                <c:pt idx="4">
                  <c:v>0.21</c:v>
                </c:pt>
                <c:pt idx="5">
                  <c:v>0.01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09D73E48-6365-4046-BDE9-608A97535EEC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3417839-DE75-4810-ABEC-B0571360A000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2DB32DF-0A01-47DB-A841-29C1931B43BA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F3EF036-5D01-47AC-A8EC-45D1E1EBFB43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9F18556-8753-45B2-92C9-87D4EEF66705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F400611-C7E5-4E6E-95F2-AC98636E82E5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743449D-921A-AC43-B774-9FF31189E726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C2556DD-4475-B54A-9529-1CD88F9F4558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6"/>
                <c:pt idx="0">
                  <c:v>0.63997904000000005</c:v>
                </c:pt>
                <c:pt idx="1">
                  <c:v>0.51016128000000005</c:v>
                </c:pt>
                <c:pt idx="2">
                  <c:v>0.50024935999999998</c:v>
                </c:pt>
                <c:pt idx="3">
                  <c:v>0.47815201000000002</c:v>
                </c:pt>
                <c:pt idx="4">
                  <c:v>0.69098462999999999</c:v>
                </c:pt>
                <c:pt idx="5">
                  <c:v>0.29907624999999999</c:v>
                </c:pt>
              </c:numCache>
            </c:numRef>
          </c:xVal>
          <c:yVal>
            <c:numRef>
              <c:f>TP!$C$2:$C$7</c:f>
              <c:numCache>
                <c:formatCode>General</c:formatCode>
                <c:ptCount val="6"/>
                <c:pt idx="0">
                  <c:v>82</c:v>
                </c:pt>
                <c:pt idx="1">
                  <c:v>82</c:v>
                </c:pt>
                <c:pt idx="2">
                  <c:v>82</c:v>
                </c:pt>
                <c:pt idx="3">
                  <c:v>71</c:v>
                </c:pt>
                <c:pt idx="4">
                  <c:v>90</c:v>
                </c:pt>
                <c:pt idx="5">
                  <c:v>78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TP!$A$2:$A$7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6"/>
              <c:pt idx="0">
                <c:v>0.29907624999999999</c:v>
              </c:pt>
              <c:pt idx="1">
                <c:v>0.69098462999999999</c:v>
              </c:pt>
              <c:pt idx="2">
                <c:v>0.69098462999999999</c:v>
              </c:pt>
              <c:pt idx="3">
                <c:v>0.69098462999999999</c:v>
              </c:pt>
              <c:pt idx="4">
                <c:v>0.69098462999999999</c:v>
              </c:pt>
              <c:pt idx="5">
                <c:v>0.69098462999999999</c:v>
              </c:pt>
            </c:numLit>
          </c:xVal>
          <c:yVal>
            <c:numLit>
              <c:formatCode>General</c:formatCode>
              <c:ptCount val="6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6"/>
              <c:pt idx="0">
                <c:v>0.29907624999999999</c:v>
              </c:pt>
              <c:pt idx="1">
                <c:v>0.69098462999999999</c:v>
              </c:pt>
              <c:pt idx="2">
                <c:v>0.69098462999999999</c:v>
              </c:pt>
              <c:pt idx="3">
                <c:v>0.69098462999999999</c:v>
              </c:pt>
              <c:pt idx="4">
                <c:v>0.69098462999999999</c:v>
              </c:pt>
              <c:pt idx="5">
                <c:v>0.69098462999999999</c:v>
              </c:pt>
            </c:numLit>
          </c:xVal>
          <c:yVal>
            <c:numLit>
              <c:formatCode>General</c:formatCode>
              <c:ptCount val="6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6"/>
              <c:pt idx="0">
                <c:v>0.29907624999999999</c:v>
              </c:pt>
              <c:pt idx="1">
                <c:v>0.69098462999999999</c:v>
              </c:pt>
              <c:pt idx="2">
                <c:v>0.69098462999999999</c:v>
              </c:pt>
              <c:pt idx="3">
                <c:v>0.69098462999999999</c:v>
              </c:pt>
              <c:pt idx="4">
                <c:v>0.69098462999999999</c:v>
              </c:pt>
              <c:pt idx="5">
                <c:v>0.69098462999999999</c:v>
              </c:pt>
            </c:numLit>
          </c:xVal>
          <c:yVal>
            <c:numLit>
              <c:formatCode>General</c:formatCode>
              <c:ptCount val="6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  <c:pt idx="4">
                <c:v>65</c:v>
              </c:pt>
              <c:pt idx="5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6"/>
              <c:pt idx="0">
                <c:v>0.29907624999999999</c:v>
              </c:pt>
              <c:pt idx="1">
                <c:v>0.69098462999999999</c:v>
              </c:pt>
              <c:pt idx="2">
                <c:v>0.69098462999999999</c:v>
              </c:pt>
              <c:pt idx="3">
                <c:v>0.69098462999999999</c:v>
              </c:pt>
              <c:pt idx="4">
                <c:v>0.69098462999999999</c:v>
              </c:pt>
              <c:pt idx="5">
                <c:v>0.69098462999999999</c:v>
              </c:pt>
            </c:numLit>
          </c:xVal>
          <c:yVal>
            <c:numLit>
              <c:formatCode>General</c:formatCode>
              <c:ptCount val="6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  <c:pt idx="4">
                <c:v>75</c:v>
              </c:pt>
              <c:pt idx="5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6"/>
              <c:pt idx="0">
                <c:v>0.29907624999999999</c:v>
              </c:pt>
              <c:pt idx="1">
                <c:v>0.69098462999999999</c:v>
              </c:pt>
              <c:pt idx="2">
                <c:v>0.69098462999999999</c:v>
              </c:pt>
              <c:pt idx="3">
                <c:v>0.69098462999999999</c:v>
              </c:pt>
              <c:pt idx="4">
                <c:v>0.69098462999999999</c:v>
              </c:pt>
              <c:pt idx="5">
                <c:v>0.69098462999999999</c:v>
              </c:pt>
            </c:numLit>
          </c:xVal>
          <c:yVal>
            <c:numLit>
              <c:formatCode>General</c:formatCode>
              <c:ptCount val="6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  <c:pt idx="4">
                <c:v>85</c:v>
              </c:pt>
              <c:pt idx="5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6"/>
              <c:pt idx="0">
                <c:v>0.29907624999999999</c:v>
              </c:pt>
              <c:pt idx="1">
                <c:v>0.69098462999999999</c:v>
              </c:pt>
              <c:pt idx="2">
                <c:v>0.69098462999999999</c:v>
              </c:pt>
              <c:pt idx="3">
                <c:v>0.69098462999999999</c:v>
              </c:pt>
              <c:pt idx="4">
                <c:v>0.69098462999999999</c:v>
              </c:pt>
              <c:pt idx="5">
                <c:v>0.69098462999999999</c:v>
              </c:pt>
            </c:numLit>
          </c:xVal>
          <c:yVal>
            <c:numLit>
              <c:formatCode>General</c:formatCode>
              <c:ptCount val="6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0.4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6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  <c:pt idx="4">
                <c:v>0.4</c:v>
              </c:pt>
              <c:pt idx="5">
                <c:v>0.4</c:v>
              </c:pt>
            </c:numLit>
          </c:xVal>
          <c:yVal>
            <c:numLit>
              <c:formatCode>General</c:formatCode>
              <c:ptCount val="6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0.5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6"/>
              <c:pt idx="0">
                <c:v>0.5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  <c:pt idx="5">
                <c:v>0.5</c:v>
              </c:pt>
            </c:numLit>
          </c:xVal>
          <c:yVal>
            <c:numLit>
              <c:formatCode>General</c:formatCode>
              <c:ptCount val="6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69098462999999999"/>
          <c:min val="0.29907624999999999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Negative</c:v>
                </c:pt>
                <c:pt idx="1">
                  <c:v>Passive</c:v>
                </c:pt>
                <c:pt idx="2">
                  <c:v>Positive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0.05</c:v>
                </c:pt>
                <c:pt idx="1">
                  <c:v>0.25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Negative</c:v>
                </c:pt>
                <c:pt idx="1">
                  <c:v>Passive</c:v>
                </c:pt>
                <c:pt idx="2">
                  <c:v>Positive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0.15</c:v>
                </c:pt>
                <c:pt idx="1">
                  <c:v>0.37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Net Promoter Score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Net Promoter Score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33.79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Teestedene var bra</c:v>
                </c:pt>
                <c:pt idx="1">
                  <c:v>Fairwayene var bra</c:v>
                </c:pt>
                <c:pt idx="2">
                  <c:v>Roughen hadde passelig vanskelighetsgrad</c:v>
                </c:pt>
                <c:pt idx="3">
                  <c:v>Bunkere var godt vedlikeholdt</c:v>
                </c:pt>
                <c:pt idx="4">
                  <c:v>Greenene var jevne og ballen rullet "som den skulle"</c:v>
                </c:pt>
                <c:pt idx="5">
                  <c:v>Hastigheten på greenene var passelig</c:v>
                </c:pt>
                <c:pt idx="6">
                  <c:v>Banen var som helhet flott og velholdt</c:v>
                </c:pt>
                <c:pt idx="7">
                  <c:v>Banen var generelt variert og spennende å spille</c:v>
                </c:pt>
                <c:pt idx="8">
                  <c:v>Banens design og tilstand gjorde det rimelig lett å finne ballen</c:v>
                </c:pt>
                <c:pt idx="9">
                  <c:v>Infotavlene på teestedene var gode</c:v>
                </c:pt>
                <c:pt idx="10">
                  <c:v>Det var god flyt på banen, og man måtte sjelden vente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86</c:v>
                </c:pt>
                <c:pt idx="1">
                  <c:v>85</c:v>
                </c:pt>
                <c:pt idx="2">
                  <c:v>81</c:v>
                </c:pt>
                <c:pt idx="3">
                  <c:v>66</c:v>
                </c:pt>
                <c:pt idx="4">
                  <c:v>85</c:v>
                </c:pt>
                <c:pt idx="5">
                  <c:v>80</c:v>
                </c:pt>
                <c:pt idx="6">
                  <c:v>88</c:v>
                </c:pt>
                <c:pt idx="7">
                  <c:v>90</c:v>
                </c:pt>
                <c:pt idx="8">
                  <c:v>74</c:v>
                </c:pt>
                <c:pt idx="9">
                  <c:v>88</c:v>
                </c:pt>
                <c:pt idx="1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Teestedene var bra</c:v>
                </c:pt>
                <c:pt idx="1">
                  <c:v>Fairwayene var bra</c:v>
                </c:pt>
                <c:pt idx="2">
                  <c:v>Roughen hadde passelig vanskelighetsgrad</c:v>
                </c:pt>
                <c:pt idx="3">
                  <c:v>Bunkere var godt vedlikeholdt</c:v>
                </c:pt>
                <c:pt idx="4">
                  <c:v>Greenene var jevne og ballen rullet "som den skulle"</c:v>
                </c:pt>
                <c:pt idx="5">
                  <c:v>Hastigheten på greenene var passelig</c:v>
                </c:pt>
                <c:pt idx="6">
                  <c:v>Banen var som helhet flott og velholdt</c:v>
                </c:pt>
                <c:pt idx="7">
                  <c:v>Banen var generelt variert og spennende å spille</c:v>
                </c:pt>
                <c:pt idx="8">
                  <c:v>Banens design og tilstand gjorde det rimelig lett å finne ballen</c:v>
                </c:pt>
                <c:pt idx="9">
                  <c:v>Infotavlene på teestedene var gode</c:v>
                </c:pt>
                <c:pt idx="10">
                  <c:v>Det var god flyt på banen, og man måtte sjelden vente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74</c:v>
                </c:pt>
                <c:pt idx="1">
                  <c:v>76</c:v>
                </c:pt>
                <c:pt idx="2">
                  <c:v>76</c:v>
                </c:pt>
                <c:pt idx="3">
                  <c:v>75</c:v>
                </c:pt>
                <c:pt idx="4">
                  <c:v>74</c:v>
                </c:pt>
                <c:pt idx="5">
                  <c:v>73</c:v>
                </c:pt>
                <c:pt idx="6">
                  <c:v>80</c:v>
                </c:pt>
                <c:pt idx="7">
                  <c:v>82</c:v>
                </c:pt>
                <c:pt idx="8">
                  <c:v>75</c:v>
                </c:pt>
                <c:pt idx="9">
                  <c:v>79</c:v>
                </c:pt>
                <c:pt idx="1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5F7CFA14-74A0-44C6-ADAE-3C71A8975ECA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187A4A0-471B-416B-814A-E180CF0E20CF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00FD218-0A4B-49E1-9FEA-4BB370E6D463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D339FB6-DA00-47E2-8106-A8D769D2852B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DC53720-9F4A-4A21-8A27-150CD1DE3B6B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EFA80C3-917E-4E08-9B24-2D6565A78430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FEBF57D-966A-4694-86F8-8DB6291B87F7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15E0D1C-4F6E-48F1-9B78-ECF82A383FC5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AA3E483-CA02-453B-8FA2-3B7F24E40760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CD1-4EC5-91DB-1CD58FC7EFB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10B6C01-69ED-4E9B-AE02-8F9A323BED9C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CD1-4EC5-91DB-1CD58FC7EFB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02EFC89-CAAA-4EE7-A520-FFFA669EEC24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CD1-4EC5-91DB-1CD58FC7EFB0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11"/>
                <c:pt idx="0">
                  <c:v>0.43494305</c:v>
                </c:pt>
                <c:pt idx="1">
                  <c:v>0.48325866000000001</c:v>
                </c:pt>
                <c:pt idx="2">
                  <c:v>0.41481918000000001</c:v>
                </c:pt>
                <c:pt idx="3">
                  <c:v>0.32594864000000001</c:v>
                </c:pt>
                <c:pt idx="4">
                  <c:v>0.64285906999999998</c:v>
                </c:pt>
                <c:pt idx="5">
                  <c:v>0.62722800999999995</c:v>
                </c:pt>
                <c:pt idx="6">
                  <c:v>0.52545923999999999</c:v>
                </c:pt>
                <c:pt idx="7">
                  <c:v>0.47764304000000002</c:v>
                </c:pt>
                <c:pt idx="8">
                  <c:v>0.44107748000000002</c:v>
                </c:pt>
                <c:pt idx="9">
                  <c:v>0.29480882000000003</c:v>
                </c:pt>
                <c:pt idx="10">
                  <c:v>0.28106842999999998</c:v>
                </c:pt>
              </c:numCache>
            </c:numRef>
          </c:xVal>
          <c:yVal>
            <c:numRef>
              <c:f>TP!$C$2:$C$12</c:f>
              <c:numCache>
                <c:formatCode>General</c:formatCode>
                <c:ptCount val="11"/>
                <c:pt idx="0">
                  <c:v>74.428700000000006</c:v>
                </c:pt>
                <c:pt idx="1">
                  <c:v>81.429100000000005</c:v>
                </c:pt>
                <c:pt idx="2">
                  <c:v>84.834299999999999</c:v>
                </c:pt>
                <c:pt idx="3">
                  <c:v>65.663899999999998</c:v>
                </c:pt>
                <c:pt idx="4">
                  <c:v>87.868099999999998</c:v>
                </c:pt>
                <c:pt idx="5">
                  <c:v>90.459400000000002</c:v>
                </c:pt>
                <c:pt idx="6">
                  <c:v>85.886899999999997</c:v>
                </c:pt>
                <c:pt idx="7">
                  <c:v>85.107200000000006</c:v>
                </c:pt>
                <c:pt idx="8">
                  <c:v>87.539699999999996</c:v>
                </c:pt>
                <c:pt idx="9">
                  <c:v>77.777799999999999</c:v>
                </c:pt>
                <c:pt idx="10">
                  <c:v>80.428799999999995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TP!$A$2:$A$12</c15:f>
                <c15:dlblRangeCache>
                  <c:ptCount val="11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11"/>
              <c:pt idx="0">
                <c:v>0.2</c:v>
              </c:pt>
              <c:pt idx="1">
                <c:v>0.64285906999999998</c:v>
              </c:pt>
              <c:pt idx="2">
                <c:v>0.64285906999999998</c:v>
              </c:pt>
              <c:pt idx="3">
                <c:v>0.64285906999999998</c:v>
              </c:pt>
              <c:pt idx="4">
                <c:v>0.64285906999999998</c:v>
              </c:pt>
              <c:pt idx="5">
                <c:v>0.64285906999999998</c:v>
              </c:pt>
              <c:pt idx="6">
                <c:v>0.64285906999999998</c:v>
              </c:pt>
              <c:pt idx="7">
                <c:v>0.64285906999999998</c:v>
              </c:pt>
              <c:pt idx="8">
                <c:v>0.64285906999999998</c:v>
              </c:pt>
              <c:pt idx="9">
                <c:v>0.64285906999999998</c:v>
              </c:pt>
              <c:pt idx="10">
                <c:v>0.64285906999999998</c:v>
              </c:pt>
            </c:numLit>
          </c:xVal>
          <c:yVal>
            <c:numLit>
              <c:formatCode>General</c:formatCode>
              <c:ptCount val="11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  <c:pt idx="6">
                <c:v>50</c:v>
              </c:pt>
              <c:pt idx="7">
                <c:v>50</c:v>
              </c:pt>
              <c:pt idx="8">
                <c:v>50</c:v>
              </c:pt>
              <c:pt idx="9">
                <c:v>50</c:v>
              </c:pt>
              <c:pt idx="10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11"/>
              <c:pt idx="0">
                <c:v>0.2</c:v>
              </c:pt>
              <c:pt idx="1">
                <c:v>0.64285906999999998</c:v>
              </c:pt>
              <c:pt idx="2">
                <c:v>0.64285906999999998</c:v>
              </c:pt>
              <c:pt idx="3">
                <c:v>0.64285906999999998</c:v>
              </c:pt>
              <c:pt idx="4">
                <c:v>0.64285906999999998</c:v>
              </c:pt>
              <c:pt idx="5">
                <c:v>0.64285906999999998</c:v>
              </c:pt>
              <c:pt idx="6">
                <c:v>0.64285906999999998</c:v>
              </c:pt>
              <c:pt idx="7">
                <c:v>0.64285906999999998</c:v>
              </c:pt>
              <c:pt idx="8">
                <c:v>0.64285906999999998</c:v>
              </c:pt>
              <c:pt idx="9">
                <c:v>0.64285906999999998</c:v>
              </c:pt>
              <c:pt idx="10">
                <c:v>0.64285906999999998</c:v>
              </c:pt>
            </c:numLit>
          </c:xVal>
          <c:yVal>
            <c:numLit>
              <c:formatCode>General</c:formatCode>
              <c:ptCount val="11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  <c:pt idx="6">
                <c:v>50</c:v>
              </c:pt>
              <c:pt idx="7">
                <c:v>50</c:v>
              </c:pt>
              <c:pt idx="8">
                <c:v>50</c:v>
              </c:pt>
              <c:pt idx="9">
                <c:v>50</c:v>
              </c:pt>
              <c:pt idx="10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11"/>
              <c:pt idx="0">
                <c:v>0.2</c:v>
              </c:pt>
              <c:pt idx="1">
                <c:v>0.64285906999999998</c:v>
              </c:pt>
              <c:pt idx="2">
                <c:v>0.64285906999999998</c:v>
              </c:pt>
              <c:pt idx="3">
                <c:v>0.64285906999999998</c:v>
              </c:pt>
              <c:pt idx="4">
                <c:v>0.64285906999999998</c:v>
              </c:pt>
              <c:pt idx="5">
                <c:v>0.64285906999999998</c:v>
              </c:pt>
              <c:pt idx="6">
                <c:v>0.64285906999999998</c:v>
              </c:pt>
              <c:pt idx="7">
                <c:v>0.64285906999999998</c:v>
              </c:pt>
              <c:pt idx="8">
                <c:v>0.64285906999999998</c:v>
              </c:pt>
              <c:pt idx="9">
                <c:v>0.64285906999999998</c:v>
              </c:pt>
              <c:pt idx="10">
                <c:v>0.64285906999999998</c:v>
              </c:pt>
            </c:numLit>
          </c:xVal>
          <c:yVal>
            <c:numLit>
              <c:formatCode>General</c:formatCode>
              <c:ptCount val="11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  <c:pt idx="4">
                <c:v>65</c:v>
              </c:pt>
              <c:pt idx="5">
                <c:v>65</c:v>
              </c:pt>
              <c:pt idx="6">
                <c:v>65</c:v>
              </c:pt>
              <c:pt idx="7">
                <c:v>65</c:v>
              </c:pt>
              <c:pt idx="8">
                <c:v>65</c:v>
              </c:pt>
              <c:pt idx="9">
                <c:v>65</c:v>
              </c:pt>
              <c:pt idx="10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11"/>
              <c:pt idx="0">
                <c:v>0.2</c:v>
              </c:pt>
              <c:pt idx="1">
                <c:v>0.64285906999999998</c:v>
              </c:pt>
              <c:pt idx="2">
                <c:v>0.64285906999999998</c:v>
              </c:pt>
              <c:pt idx="3">
                <c:v>0.64285906999999998</c:v>
              </c:pt>
              <c:pt idx="4">
                <c:v>0.64285906999999998</c:v>
              </c:pt>
              <c:pt idx="5">
                <c:v>0.64285906999999998</c:v>
              </c:pt>
              <c:pt idx="6">
                <c:v>0.64285906999999998</c:v>
              </c:pt>
              <c:pt idx="7">
                <c:v>0.64285906999999998</c:v>
              </c:pt>
              <c:pt idx="8">
                <c:v>0.64285906999999998</c:v>
              </c:pt>
              <c:pt idx="9">
                <c:v>0.64285906999999998</c:v>
              </c:pt>
              <c:pt idx="10">
                <c:v>0.64285906999999998</c:v>
              </c:pt>
            </c:numLit>
          </c:xVal>
          <c:yVal>
            <c:numLit>
              <c:formatCode>General</c:formatCode>
              <c:ptCount val="11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  <c:pt idx="4">
                <c:v>75</c:v>
              </c:pt>
              <c:pt idx="5">
                <c:v>75</c:v>
              </c:pt>
              <c:pt idx="6">
                <c:v>75</c:v>
              </c:pt>
              <c:pt idx="7">
                <c:v>75</c:v>
              </c:pt>
              <c:pt idx="8">
                <c:v>75</c:v>
              </c:pt>
              <c:pt idx="9">
                <c:v>75</c:v>
              </c:pt>
              <c:pt idx="10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11"/>
              <c:pt idx="0">
                <c:v>0.2</c:v>
              </c:pt>
              <c:pt idx="1">
                <c:v>0.64285906999999998</c:v>
              </c:pt>
              <c:pt idx="2">
                <c:v>0.64285906999999998</c:v>
              </c:pt>
              <c:pt idx="3">
                <c:v>0.64285906999999998</c:v>
              </c:pt>
              <c:pt idx="4">
                <c:v>0.64285906999999998</c:v>
              </c:pt>
              <c:pt idx="5">
                <c:v>0.64285906999999998</c:v>
              </c:pt>
              <c:pt idx="6">
                <c:v>0.64285906999999998</c:v>
              </c:pt>
              <c:pt idx="7">
                <c:v>0.64285906999999998</c:v>
              </c:pt>
              <c:pt idx="8">
                <c:v>0.64285906999999998</c:v>
              </c:pt>
              <c:pt idx="9">
                <c:v>0.64285906999999998</c:v>
              </c:pt>
              <c:pt idx="10">
                <c:v>0.64285906999999998</c:v>
              </c:pt>
            </c:numLit>
          </c:xVal>
          <c:yVal>
            <c:numLit>
              <c:formatCode>General</c:formatCode>
              <c:ptCount val="11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  <c:pt idx="4">
                <c:v>85</c:v>
              </c:pt>
              <c:pt idx="5">
                <c:v>85</c:v>
              </c:pt>
              <c:pt idx="6">
                <c:v>85</c:v>
              </c:pt>
              <c:pt idx="7">
                <c:v>85</c:v>
              </c:pt>
              <c:pt idx="8">
                <c:v>85</c:v>
              </c:pt>
              <c:pt idx="9">
                <c:v>85</c:v>
              </c:pt>
              <c:pt idx="10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11"/>
              <c:pt idx="0">
                <c:v>0.2</c:v>
              </c:pt>
              <c:pt idx="1">
                <c:v>0.64285906999999998</c:v>
              </c:pt>
              <c:pt idx="2">
                <c:v>0.64285906999999998</c:v>
              </c:pt>
              <c:pt idx="3">
                <c:v>0.64285906999999998</c:v>
              </c:pt>
              <c:pt idx="4">
                <c:v>0.64285906999999998</c:v>
              </c:pt>
              <c:pt idx="5">
                <c:v>0.64285906999999998</c:v>
              </c:pt>
              <c:pt idx="6">
                <c:v>0.64285906999999998</c:v>
              </c:pt>
              <c:pt idx="7">
                <c:v>0.64285906999999998</c:v>
              </c:pt>
              <c:pt idx="8">
                <c:v>0.64285906999999998</c:v>
              </c:pt>
              <c:pt idx="9">
                <c:v>0.64285906999999998</c:v>
              </c:pt>
              <c:pt idx="10">
                <c:v>0.64285906999999998</c:v>
              </c:pt>
            </c:numLit>
          </c:xVal>
          <c:yVal>
            <c:numLit>
              <c:formatCode>General</c:formatCode>
              <c:ptCount val="11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  <c:pt idx="8">
                <c:v>100</c:v>
              </c:pt>
              <c:pt idx="9">
                <c:v>100</c:v>
              </c:pt>
              <c:pt idx="10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0.3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11"/>
              <c:pt idx="0">
                <c:v>0.3</c:v>
              </c:pt>
              <c:pt idx="1">
                <c:v>0.3</c:v>
              </c:pt>
              <c:pt idx="2">
                <c:v>0.3</c:v>
              </c:pt>
              <c:pt idx="3">
                <c:v>0.3</c:v>
              </c:pt>
              <c:pt idx="4">
                <c:v>0.3</c:v>
              </c:pt>
              <c:pt idx="5">
                <c:v>0.3</c:v>
              </c:pt>
              <c:pt idx="6">
                <c:v>0.3</c:v>
              </c:pt>
              <c:pt idx="7">
                <c:v>0.3</c:v>
              </c:pt>
              <c:pt idx="8">
                <c:v>0.3</c:v>
              </c:pt>
              <c:pt idx="9">
                <c:v>0.3</c:v>
              </c:pt>
              <c:pt idx="10">
                <c:v>0.3</c:v>
              </c:pt>
            </c:numLit>
          </c:xVal>
          <c:yVal>
            <c:numLit>
              <c:formatCode>General</c:formatCode>
              <c:ptCount val="11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  <c:pt idx="8">
                <c:v>100</c:v>
              </c:pt>
              <c:pt idx="9">
                <c:v>100</c:v>
              </c:pt>
              <c:pt idx="10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0.4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11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  <c:pt idx="4">
                <c:v>0.4</c:v>
              </c:pt>
              <c:pt idx="5">
                <c:v>0.4</c:v>
              </c:pt>
              <c:pt idx="6">
                <c:v>0.4</c:v>
              </c:pt>
              <c:pt idx="7">
                <c:v>0.4</c:v>
              </c:pt>
              <c:pt idx="8">
                <c:v>0.4</c:v>
              </c:pt>
              <c:pt idx="9">
                <c:v>0.4</c:v>
              </c:pt>
              <c:pt idx="10">
                <c:v>0.4</c:v>
              </c:pt>
            </c:numLit>
          </c:xVal>
          <c:yVal>
            <c:numLit>
              <c:formatCode>General</c:formatCode>
              <c:ptCount val="11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  <c:pt idx="8">
                <c:v>100</c:v>
              </c:pt>
              <c:pt idx="9">
                <c:v>100</c:v>
              </c:pt>
              <c:pt idx="10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64285906999999998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Det var en hyggelig atmosfære i klubben</c:v>
                </c:pt>
                <c:pt idx="1">
                  <c:v>Jeg trives godt på Trysil Golf</c:v>
                </c:pt>
                <c:pt idx="2">
                  <c:v>Som greenfee-spiller føler man seg velkommen</c:v>
                </c:pt>
                <c:pt idx="3">
                  <c:v>Medarbeiderne i administrasjonen ga god service</c:v>
                </c:pt>
                <c:pt idx="4">
                  <c:v>Trysil Golfs hjemmeside inneholder den informasjon jeg har bruk for</c:v>
                </c:pt>
                <c:pt idx="5">
                  <c:v>Klubbhuset fremsto rent og ryddig</c:v>
                </c:pt>
                <c:pt idx="6">
                  <c:v>Klubben informerer godt dersom det utføres arbeid på banen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90</c:v>
                </c:pt>
                <c:pt idx="1">
                  <c:v>92</c:v>
                </c:pt>
                <c:pt idx="2">
                  <c:v>91</c:v>
                </c:pt>
                <c:pt idx="3">
                  <c:v>91</c:v>
                </c:pt>
                <c:pt idx="4">
                  <c:v>84</c:v>
                </c:pt>
                <c:pt idx="5">
                  <c:v>92</c:v>
                </c:pt>
                <c:pt idx="6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Det var en hyggelig atmosfære i klubben</c:v>
                </c:pt>
                <c:pt idx="1">
                  <c:v>Jeg trives godt på Trysil Golf</c:v>
                </c:pt>
                <c:pt idx="2">
                  <c:v>Som greenfee-spiller føler man seg velkommen</c:v>
                </c:pt>
                <c:pt idx="3">
                  <c:v>Medarbeiderne i administrasjonen ga god service</c:v>
                </c:pt>
                <c:pt idx="4">
                  <c:v>Trysil Golfs hjemmeside inneholder den informasjon jeg har bruk for</c:v>
                </c:pt>
                <c:pt idx="5">
                  <c:v>Klubbhuset fremsto rent og ryddig</c:v>
                </c:pt>
                <c:pt idx="6">
                  <c:v>Klubben informerer godt dersom det utføres arbeid på banen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85</c:v>
                </c:pt>
                <c:pt idx="1">
                  <c:v>85</c:v>
                </c:pt>
                <c:pt idx="2">
                  <c:v>86</c:v>
                </c:pt>
                <c:pt idx="3">
                  <c:v>88</c:v>
                </c:pt>
                <c:pt idx="4">
                  <c:v>82</c:v>
                </c:pt>
                <c:pt idx="5">
                  <c:v>87</c:v>
                </c:pt>
                <c:pt idx="6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E83D2A0D-7790-4A3A-ACA1-DB6C659B69FC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1EE687D-D195-4EDD-8A38-38DFB373D97C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6C28BC5-A413-45B2-8230-AB13E56296FA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D92C71B-8AFD-4B22-8CA2-FBE3A3779D4C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D0614C2-D412-46E3-9495-6FC8B13903C5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7B49900-377C-4D6C-8B67-C7DBA6ECDE3A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AFD8563-F694-4450-A888-A9E6FDC44925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C2556DD-4475-B54A-9529-1CD88F9F4558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7"/>
                <c:pt idx="0">
                  <c:v>0.62638521999999996</c:v>
                </c:pt>
                <c:pt idx="1">
                  <c:v>0.51713587000000005</c:v>
                </c:pt>
                <c:pt idx="2">
                  <c:v>0.71362552000000001</c:v>
                </c:pt>
                <c:pt idx="3">
                  <c:v>0.71172528000000002</c:v>
                </c:pt>
                <c:pt idx="4">
                  <c:v>0.65644762999999995</c:v>
                </c:pt>
                <c:pt idx="5">
                  <c:v>0.59429752999999996</c:v>
                </c:pt>
                <c:pt idx="6">
                  <c:v>0.57103322999999995</c:v>
                </c:pt>
              </c:numCache>
            </c:numRef>
          </c:xVal>
          <c:yVal>
            <c:numRef>
              <c:f>TP!$C$2:$C$8</c:f>
              <c:numCache>
                <c:formatCode>General</c:formatCode>
                <c:ptCount val="7"/>
                <c:pt idx="0">
                  <c:v>83.283299999999997</c:v>
                </c:pt>
                <c:pt idx="1">
                  <c:v>84.035799999999995</c:v>
                </c:pt>
                <c:pt idx="2">
                  <c:v>91.686400000000006</c:v>
                </c:pt>
                <c:pt idx="3">
                  <c:v>90.628699999999995</c:v>
                </c:pt>
                <c:pt idx="4">
                  <c:v>90.997600000000006</c:v>
                </c:pt>
                <c:pt idx="5">
                  <c:v>89.746700000000004</c:v>
                </c:pt>
                <c:pt idx="6">
                  <c:v>91.926500000000004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TP!$A$2:$A$8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7"/>
              <c:pt idx="0">
                <c:v>0.2</c:v>
              </c:pt>
              <c:pt idx="1">
                <c:v>0.71362552000000001</c:v>
              </c:pt>
              <c:pt idx="2">
                <c:v>0.71362552000000001</c:v>
              </c:pt>
              <c:pt idx="3">
                <c:v>0.71362552000000001</c:v>
              </c:pt>
              <c:pt idx="4">
                <c:v>0.71362552000000001</c:v>
              </c:pt>
              <c:pt idx="5">
                <c:v>0.71362552000000001</c:v>
              </c:pt>
              <c:pt idx="6">
                <c:v>0.71362552000000001</c:v>
              </c:pt>
            </c:numLit>
          </c:xVal>
          <c:yVal>
            <c:numLit>
              <c:formatCode>General</c:formatCode>
              <c:ptCount val="7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  <c:pt idx="6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7"/>
              <c:pt idx="0">
                <c:v>0.2</c:v>
              </c:pt>
              <c:pt idx="1">
                <c:v>0.71362552000000001</c:v>
              </c:pt>
              <c:pt idx="2">
                <c:v>0.71362552000000001</c:v>
              </c:pt>
              <c:pt idx="3">
                <c:v>0.71362552000000001</c:v>
              </c:pt>
              <c:pt idx="4">
                <c:v>0.71362552000000001</c:v>
              </c:pt>
              <c:pt idx="5">
                <c:v>0.71362552000000001</c:v>
              </c:pt>
              <c:pt idx="6">
                <c:v>0.71362552000000001</c:v>
              </c:pt>
            </c:numLit>
          </c:xVal>
          <c:yVal>
            <c:numLit>
              <c:formatCode>General</c:formatCode>
              <c:ptCount val="7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  <c:pt idx="6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7"/>
              <c:pt idx="0">
                <c:v>0.2</c:v>
              </c:pt>
              <c:pt idx="1">
                <c:v>0.71362552000000001</c:v>
              </c:pt>
              <c:pt idx="2">
                <c:v>0.71362552000000001</c:v>
              </c:pt>
              <c:pt idx="3">
                <c:v>0.71362552000000001</c:v>
              </c:pt>
              <c:pt idx="4">
                <c:v>0.71362552000000001</c:v>
              </c:pt>
              <c:pt idx="5">
                <c:v>0.71362552000000001</c:v>
              </c:pt>
              <c:pt idx="6">
                <c:v>0.71362552000000001</c:v>
              </c:pt>
            </c:numLit>
          </c:xVal>
          <c:yVal>
            <c:numLit>
              <c:formatCode>General</c:formatCode>
              <c:ptCount val="7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  <c:pt idx="4">
                <c:v>65</c:v>
              </c:pt>
              <c:pt idx="5">
                <c:v>65</c:v>
              </c:pt>
              <c:pt idx="6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7"/>
              <c:pt idx="0">
                <c:v>0.2</c:v>
              </c:pt>
              <c:pt idx="1">
                <c:v>0.71362552000000001</c:v>
              </c:pt>
              <c:pt idx="2">
                <c:v>0.71362552000000001</c:v>
              </c:pt>
              <c:pt idx="3">
                <c:v>0.71362552000000001</c:v>
              </c:pt>
              <c:pt idx="4">
                <c:v>0.71362552000000001</c:v>
              </c:pt>
              <c:pt idx="5">
                <c:v>0.71362552000000001</c:v>
              </c:pt>
              <c:pt idx="6">
                <c:v>0.71362552000000001</c:v>
              </c:pt>
            </c:numLit>
          </c:xVal>
          <c:yVal>
            <c:numLit>
              <c:formatCode>General</c:formatCode>
              <c:ptCount val="7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  <c:pt idx="4">
                <c:v>75</c:v>
              </c:pt>
              <c:pt idx="5">
                <c:v>75</c:v>
              </c:pt>
              <c:pt idx="6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7"/>
              <c:pt idx="0">
                <c:v>0.2</c:v>
              </c:pt>
              <c:pt idx="1">
                <c:v>0.71362552000000001</c:v>
              </c:pt>
              <c:pt idx="2">
                <c:v>0.71362552000000001</c:v>
              </c:pt>
              <c:pt idx="3">
                <c:v>0.71362552000000001</c:v>
              </c:pt>
              <c:pt idx="4">
                <c:v>0.71362552000000001</c:v>
              </c:pt>
              <c:pt idx="5">
                <c:v>0.71362552000000001</c:v>
              </c:pt>
              <c:pt idx="6">
                <c:v>0.71362552000000001</c:v>
              </c:pt>
            </c:numLit>
          </c:xVal>
          <c:yVal>
            <c:numLit>
              <c:formatCode>General</c:formatCode>
              <c:ptCount val="7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  <c:pt idx="4">
                <c:v>85</c:v>
              </c:pt>
              <c:pt idx="5">
                <c:v>85</c:v>
              </c:pt>
              <c:pt idx="6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7"/>
              <c:pt idx="0">
                <c:v>0.2</c:v>
              </c:pt>
              <c:pt idx="1">
                <c:v>0.71362552000000001</c:v>
              </c:pt>
              <c:pt idx="2">
                <c:v>0.71362552000000001</c:v>
              </c:pt>
              <c:pt idx="3">
                <c:v>0.71362552000000001</c:v>
              </c:pt>
              <c:pt idx="4">
                <c:v>0.71362552000000001</c:v>
              </c:pt>
              <c:pt idx="5">
                <c:v>0.71362552000000001</c:v>
              </c:pt>
              <c:pt idx="6">
                <c:v>0.71362552000000001</c:v>
              </c:pt>
            </c:numLit>
          </c:xVal>
          <c:yVal>
            <c:numLit>
              <c:formatCode>General</c:formatCode>
              <c:ptCount val="7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0.3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7"/>
              <c:pt idx="0">
                <c:v>0.3</c:v>
              </c:pt>
              <c:pt idx="1">
                <c:v>0.3</c:v>
              </c:pt>
              <c:pt idx="2">
                <c:v>0.3</c:v>
              </c:pt>
              <c:pt idx="3">
                <c:v>0.3</c:v>
              </c:pt>
              <c:pt idx="4">
                <c:v>0.3</c:v>
              </c:pt>
              <c:pt idx="5">
                <c:v>0.3</c:v>
              </c:pt>
              <c:pt idx="6">
                <c:v>0.3</c:v>
              </c:pt>
            </c:numLit>
          </c:xVal>
          <c:yVal>
            <c:numLit>
              <c:formatCode>General</c:formatCode>
              <c:ptCount val="7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0.4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7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  <c:pt idx="4">
                <c:v>0.4</c:v>
              </c:pt>
              <c:pt idx="5">
                <c:v>0.4</c:v>
              </c:pt>
              <c:pt idx="6">
                <c:v>0.4</c:v>
              </c:pt>
            </c:numLit>
          </c:xVal>
          <c:yVal>
            <c:numLit>
              <c:formatCode>General</c:formatCode>
              <c:ptCount val="7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71362552000000001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A9FD6-413B-4373-8B6C-9B6F6E94B3AB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7958B-CFC8-4EBD-86AB-64A94383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0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7958B-CFC8-4EBD-86AB-64A94383A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7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0219-2231-179D-4C90-3253CBAF4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486C7-9347-509F-79C1-63460F158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D0EC1-B59E-ACCC-AA1A-5C5EA4E9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24CBD-7261-CA3F-0C12-0D989D58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48666-3315-393E-13EE-E90E6760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6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3815-FB50-79A1-007F-F744A900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4F263-B1A1-BD27-2758-650149EB4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946C5-34DD-8F53-F7E4-5870E3FB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F1BF-0440-01A5-1FD2-7BCCB9CD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8A200-D9AF-E912-D95D-A45E7FF9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9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99F78-A61D-A54A-25F0-77B1D8946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708BF-9739-4227-6A3A-6CB7C2F0D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B4BE0-6AF8-6392-03D8-E8ACF6BD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EAD10-732E-A29E-03E6-71F51BC8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B616D-1CA6-0017-2A75-395A9920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9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70FA-DF08-465D-E615-9444684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0C4A-A3E4-304A-6DB8-7EEFF8D6E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21A1-2AB6-F18E-EC4F-733B96FE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188DA-9909-1E0A-6A8F-D7581AB2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C79AC-0F39-7966-F38A-EBC68B96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6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898A-1078-8E5D-75AD-3F16D757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F143E-DF2D-15A8-B13D-6B75A0FEA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B1495-08BF-CDD4-9583-633A4656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55594-3E73-9588-A2F3-AE36043C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DEC91-D281-D1FC-2FB0-A4EE6772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6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557A-02AC-A47C-C7EE-6BB928E7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35DD-F6A7-BC39-E9B9-DB4DA195C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E010A-ADE2-BC42-7D6C-628DC2C27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80D8C-87A5-47E2-83F0-CF6C0D6D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9094E-8F87-1FF9-4B84-F2A95585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F7447-BC3F-96E1-F9CA-AF5BBA46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9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1B58-2FE3-FC89-B33A-9BA151B2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27931-A079-B666-AE23-638622B7A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B64C9-1BDA-E2F1-D041-874319E5E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7F5B4-8361-2F02-6A23-945944EEE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05DD6-6923-2529-B487-BFF544B5E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BB098-4825-3E23-5484-34D71204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06252-3253-2141-7B33-9C86DBA1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8B4354-E589-B0C2-C15C-DDEACC38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9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FDD7-B68F-04EE-8C40-D3B83B5B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C8254-ECB7-C6A3-0A85-5BBFF638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39580-432B-275E-C10A-2086CB37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E2D58-2676-DBCC-E087-042235C8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6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C5ED5-F921-1A2F-C3C9-8B77F08D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6CC35-896E-7A3C-7160-10B355F4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5BD36-07A3-0E3B-8113-B932FDA9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7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3309-DCD2-FEF2-39D5-3EF945F3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32CD9-A615-7D17-C893-26EC47968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F4FA0-E0A4-F92C-4742-09EE0ED87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E6023-315A-1FAA-FD6B-716C3E8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0685C-3132-CD5B-6BAF-19297E62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0916B-44EB-1CDC-0B91-5778160B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8DD4-8335-4EE7-E47F-A833B751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96A90-093B-BDBD-047F-7A3D67C58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CE592-B56F-35EA-2D69-4E8DD7EF6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949E2-3C2B-C142-CA8A-144A96DA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0C39C-3C03-ABEB-C419-79194380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D5F39-94E1-1E45-D706-424F5AE2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7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6AC9A-21F8-32BF-ED71-D9B3B19B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D1B40-F8BB-BC36-4634-5C805C3DD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98CA4-6129-A425-965E-812DBC82F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E112-96A4-4509-82C0-A18BA9A6A3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A5AE1-FAA5-BC96-D832-DBD977536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D8160-4EB5-6FD0-A95E-569FACBFC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>
            <a:extLst>
              <a:ext uri="{FF2B5EF4-FFF2-40B4-BE49-F238E27FC236}">
                <a16:creationId xmlns:a16="http://schemas.microsoft.com/office/drawing/2014/main" id="{2FA21A76-4E1F-56C1-E9E1-9D772EF59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8749" y="3157629"/>
            <a:ext cx="6300747" cy="3029371"/>
          </a:xfrm>
          <a:prstGeom prst="rect">
            <a:avLst/>
          </a:prstGeom>
        </p:spPr>
      </p:pic>
      <p:sp>
        <p:nvSpPr>
          <p:cNvPr id="9" name="Date">
            <a:extLst>
              <a:ext uri="{FF2B5EF4-FFF2-40B4-BE49-F238E27FC236}">
                <a16:creationId xmlns:a16="http://schemas.microsoft.com/office/drawing/2014/main" id="{92F80409-BA63-C37F-5148-D6ADECCF9813}"/>
              </a:ext>
            </a:extLst>
          </p:cNvPr>
          <p:cNvSpPr txBox="1"/>
          <p:nvPr/>
        </p:nvSpPr>
        <p:spPr>
          <a:xfrm>
            <a:off x="1191490" y="5940779"/>
            <a:ext cx="414251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noProof="1">
                <a:latin typeface="Arial" panose="020B0604020202020204" pitchFamily="34" charset="0"/>
                <a:cs typeface="Arial" panose="020B0604020202020204" pitchFamily="34" charset="0"/>
              </a:rPr>
              <a:t>Rapportdato: 22. okt. 2024</a:t>
            </a: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3DD491BA-6DD5-E8A5-858D-EEB6ECB4118F}"/>
              </a:ext>
            </a:extLst>
          </p:cNvPr>
          <p:cNvSpPr txBox="1"/>
          <p:nvPr/>
        </p:nvSpPr>
        <p:spPr>
          <a:xfrm>
            <a:off x="1191490" y="3605077"/>
            <a:ext cx="4142510" cy="102188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noProof="1">
                <a:latin typeface="Arial" panose="020B0604020202020204" pitchFamily="34" charset="0"/>
                <a:cs typeface="Arial" panose="020B0604020202020204" pitchFamily="34" charset="0"/>
              </a:rPr>
              <a:t>Datointervall: 	</a:t>
            </a: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01. jan. - 22. okt. 2024</a:t>
            </a:r>
            <a:endParaRPr lang="en-US" sz="14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noProof="1">
                <a:latin typeface="Arial" panose="020B0604020202020204" pitchFamily="34" charset="0"/>
                <a:cs typeface="Arial" panose="020B0604020202020204" pitchFamily="34" charset="0"/>
              </a:rPr>
              <a:t>Benchmark: 	</a:t>
            </a: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National Benchmark</a:t>
            </a:r>
            <a:endParaRPr lang="en-US" sz="14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noProof="1">
                <a:latin typeface="Arial" panose="020B0604020202020204" pitchFamily="34" charset="0"/>
                <a:cs typeface="Arial" panose="020B0604020202020204" pitchFamily="34" charset="0"/>
              </a:rPr>
              <a:t>Filtre brukt: 	</a:t>
            </a: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Ingen</a:t>
            </a:r>
            <a:endParaRPr lang="en-US" sz="1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rvey">
            <a:extLst>
              <a:ext uri="{FF2B5EF4-FFF2-40B4-BE49-F238E27FC236}">
                <a16:creationId xmlns:a16="http://schemas.microsoft.com/office/drawing/2014/main" id="{654C1F36-0E21-44B6-93EC-FAA1D244B7D9}"/>
              </a:ext>
            </a:extLst>
          </p:cNvPr>
          <p:cNvSpPr txBox="1"/>
          <p:nvPr/>
        </p:nvSpPr>
        <p:spPr>
          <a:xfrm>
            <a:off x="1191489" y="2817384"/>
            <a:ext cx="6165751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Gjesteundersøkelse</a:t>
            </a:r>
            <a:endParaRPr lang="en-US" sz="1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lub">
            <a:extLst>
              <a:ext uri="{FF2B5EF4-FFF2-40B4-BE49-F238E27FC236}">
                <a16:creationId xmlns:a16="http://schemas.microsoft.com/office/drawing/2014/main" id="{C7E0C8F5-2446-8C45-394F-5EA4D9D73B6E}"/>
              </a:ext>
            </a:extLst>
          </p:cNvPr>
          <p:cNvSpPr txBox="1"/>
          <p:nvPr/>
        </p:nvSpPr>
        <p:spPr>
          <a:xfrm>
            <a:off x="1191490" y="1956884"/>
            <a:ext cx="10358006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Trysil Golf</a:t>
            </a:r>
          </a:p>
        </p:txBody>
      </p:sp>
      <p:pic>
        <p:nvPicPr>
          <p:cNvPr id="16" name="Logo" descr="A picture containing graphics, font, logo, screenshot&#10;&#10;Description automatically generated">
            <a:extLst>
              <a:ext uri="{FF2B5EF4-FFF2-40B4-BE49-F238E27FC236}">
                <a16:creationId xmlns:a16="http://schemas.microsoft.com/office/drawing/2014/main" id="{AA62D233-2D4D-1A33-053C-7D5A4FC66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35443"/>
            <a:ext cx="2024496" cy="4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9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16 av 42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38993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sannsynlig er det at du vil anbefale Trysil Golf til venner, familie eller kolleger?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Anbefaling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17 av 42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Banen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Banen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18 av 42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38993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Banen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19 av 42</a:t>
            </a: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73140"/>
              </p:ext>
            </p:extLst>
          </p:nvPr>
        </p:nvGraphicFramePr>
        <p:xfrm>
          <a:off x="597600" y="1440000"/>
          <a:ext cx="5601481" cy="32957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Banens design og tilstand gjorde det rimelig lett å finne ballen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Roughen hadde passelig vanskelighetsgrad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Greenene var jevne og ballen rullet "som den skulle"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Bunkere var godt vedlikeholdt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Banen var som helhet flott og velholdt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6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Banen var generelt variert og spennende å spille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7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Teestedene var bra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8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Fairwayene var bra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9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Infotavlene på teestedene var gode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Det var god flyt på banen, og man måtte sjelden vente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Hastigheten på greenene var passelig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Banen</a:t>
            </a: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3403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20 av 42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Service og opplevelse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Service og opplevelse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21 av 42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38993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og opplevelse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22 av 42</a:t>
            </a: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73140"/>
              </p:ext>
            </p:extLst>
          </p:nvPr>
        </p:nvGraphicFramePr>
        <p:xfrm>
          <a:off x="597600" y="1440000"/>
          <a:ext cx="5601481" cy="21971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Klubben informerer godt dersom det utføres arbeid på banen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Trysil Golfs hjemmeside inneholder den informasjon jeg har bruk for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Jeg trives godt på Trysil Golf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Som greenfee-spiller føler man seg velkommen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Medarbeiderne i administrasjonen ga god service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6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Det var en hyggelig atmosfære i klubben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7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Klubbhuset fremsto rent og ryddig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og opplevelse</a:t>
            </a: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3403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23 av 42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Mat og drikke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Mat og drikke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24 av 42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Besøkte du restauranten?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og drikke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25 av 42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38993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og drikke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Number">
            <a:extLst>
              <a:ext uri="{FF2B5EF4-FFF2-40B4-BE49-F238E27FC236}">
                <a16:creationId xmlns:a16="http://schemas.microsoft.com/office/drawing/2014/main" id="{B202A08C-B444-6BEB-3D2C-AC16E7ADF7CC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 av 42</a:t>
            </a:r>
          </a:p>
        </p:txBody>
      </p:sp>
      <p:pic>
        <p:nvPicPr>
          <p:cNvPr id="5" name="Logo" descr="Logo&#10;&#10;Description automatically generated">
            <a:extLst>
              <a:ext uri="{FF2B5EF4-FFF2-40B4-BE49-F238E27FC236}">
                <a16:creationId xmlns:a16="http://schemas.microsoft.com/office/drawing/2014/main" id="{5C05091A-F2F0-9170-DC5A-7481FE17F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47" name="ShareableLinkText">
            <a:extLst>
              <a:ext uri="{FF2B5EF4-FFF2-40B4-BE49-F238E27FC236}">
                <a16:creationId xmlns:a16="http://schemas.microsoft.com/office/drawing/2014/main" id="{B48BA11F-B03F-CD20-54EF-CFC67A4B9659}"/>
              </a:ext>
            </a:extLst>
          </p:cNvPr>
          <p:cNvSpPr txBox="1"/>
          <p:nvPr/>
        </p:nvSpPr>
        <p:spPr>
          <a:xfrm>
            <a:off x="8966967" y="4249744"/>
            <a:ext cx="2122265" cy="6887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en-US" sz="11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Inter Italic" panose="02000503000000020004" pitchFamily="2" charset="0"/>
                <a:cs typeface="Arial" panose="020B0604020202020204" pitchFamily="34" charset="0"/>
              </a:rPr>
              <a:t>Antall respondenter som har svart med en delbar lenke</a:t>
            </a:r>
          </a:p>
        </p:txBody>
      </p:sp>
      <p:sp>
        <p:nvSpPr>
          <p:cNvPr id="45" name="ShareableLinkTitle">
            <a:extLst>
              <a:ext uri="{FF2B5EF4-FFF2-40B4-BE49-F238E27FC236}">
                <a16:creationId xmlns:a16="http://schemas.microsoft.com/office/drawing/2014/main" id="{1B03788B-948C-D0B2-7476-231AB50D470D}"/>
              </a:ext>
            </a:extLst>
          </p:cNvPr>
          <p:cNvSpPr txBox="1"/>
          <p:nvPr/>
        </p:nvSpPr>
        <p:spPr>
          <a:xfrm>
            <a:off x="8966969" y="4004357"/>
            <a:ext cx="212226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noProof="1">
                <a:solidFill>
                  <a:srgbClr val="283444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rPr>
              <a:t>Delbar lenke</a:t>
            </a:r>
          </a:p>
        </p:txBody>
      </p:sp>
      <p:sp>
        <p:nvSpPr>
          <p:cNvPr id="46" name="ShareableLinkCount">
            <a:extLst>
              <a:ext uri="{FF2B5EF4-FFF2-40B4-BE49-F238E27FC236}">
                <a16:creationId xmlns:a16="http://schemas.microsoft.com/office/drawing/2014/main" id="{B4091F04-DFBB-3526-5F26-625B168AA19D}"/>
              </a:ext>
            </a:extLst>
          </p:cNvPr>
          <p:cNvSpPr txBox="1"/>
          <p:nvPr/>
        </p:nvSpPr>
        <p:spPr>
          <a:xfrm>
            <a:off x="8961925" y="3080824"/>
            <a:ext cx="212226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600" b="1" spc="-300" noProof="1">
                <a:solidFill>
                  <a:srgbClr val="283444"/>
                </a:solidFill>
                <a:latin typeface="Arial" panose="020B0604020202020204" pitchFamily="34" charset="0"/>
                <a:ea typeface="Inter Extra Bold" panose="02000503000000020004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ResponseRateText">
            <a:extLst>
              <a:ext uri="{FF2B5EF4-FFF2-40B4-BE49-F238E27FC236}">
                <a16:creationId xmlns:a16="http://schemas.microsoft.com/office/drawing/2014/main" id="{8E7FB3A4-F719-6617-0CBE-5695FCA70DE3}"/>
              </a:ext>
            </a:extLst>
          </p:cNvPr>
          <p:cNvSpPr txBox="1"/>
          <p:nvPr/>
        </p:nvSpPr>
        <p:spPr>
          <a:xfrm>
            <a:off x="6099623" y="4249744"/>
            <a:ext cx="2166326" cy="4835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en-US" sz="11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Inter Italic" panose="02000503000000020004" pitchFamily="2" charset="0"/>
                <a:cs typeface="Arial" panose="020B0604020202020204" pitchFamily="34" charset="0"/>
              </a:rPr>
              <a:t>Andelen av respondentene som har gitt tilbakemelding.</a:t>
            </a:r>
          </a:p>
        </p:txBody>
      </p:sp>
      <p:sp>
        <p:nvSpPr>
          <p:cNvPr id="33" name="ResponseRateTitle">
            <a:extLst>
              <a:ext uri="{FF2B5EF4-FFF2-40B4-BE49-F238E27FC236}">
                <a16:creationId xmlns:a16="http://schemas.microsoft.com/office/drawing/2014/main" id="{81F19132-A802-1292-F142-B967CB9A94AC}"/>
              </a:ext>
            </a:extLst>
          </p:cNvPr>
          <p:cNvSpPr txBox="1"/>
          <p:nvPr/>
        </p:nvSpPr>
        <p:spPr>
          <a:xfrm>
            <a:off x="6099622" y="4004357"/>
            <a:ext cx="216632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noProof="1">
                <a:solidFill>
                  <a:srgbClr val="283444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rPr>
              <a:t>Svarprosent</a:t>
            </a:r>
          </a:p>
        </p:txBody>
      </p:sp>
      <p:sp>
        <p:nvSpPr>
          <p:cNvPr id="34" name="ResponseRateCount">
            <a:extLst>
              <a:ext uri="{FF2B5EF4-FFF2-40B4-BE49-F238E27FC236}">
                <a16:creationId xmlns:a16="http://schemas.microsoft.com/office/drawing/2014/main" id="{8FB36791-D79E-FE38-34E8-168218A8AE98}"/>
              </a:ext>
            </a:extLst>
          </p:cNvPr>
          <p:cNvSpPr txBox="1"/>
          <p:nvPr/>
        </p:nvSpPr>
        <p:spPr>
          <a:xfrm>
            <a:off x="6093558" y="3080824"/>
            <a:ext cx="21663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600" b="1" spc="-300" noProof="1">
                <a:solidFill>
                  <a:srgbClr val="283444"/>
                </a:solidFill>
                <a:latin typeface="Arial" panose="020B0604020202020204" pitchFamily="34" charset="0"/>
                <a:ea typeface="Inter Extra Bold" panose="02000503000000020004" pitchFamily="2" charset="0"/>
                <a:cs typeface="Arial" panose="020B0604020202020204" pitchFamily="34" charset="0"/>
              </a:rPr>
              <a:t>23 %</a:t>
            </a:r>
          </a:p>
        </p:txBody>
      </p:sp>
      <p:sp>
        <p:nvSpPr>
          <p:cNvPr id="43" name="ResponsesText">
            <a:extLst>
              <a:ext uri="{FF2B5EF4-FFF2-40B4-BE49-F238E27FC236}">
                <a16:creationId xmlns:a16="http://schemas.microsoft.com/office/drawing/2014/main" id="{0A23F796-C5CB-181B-0329-E7ADE1621ACA}"/>
              </a:ext>
            </a:extLst>
          </p:cNvPr>
          <p:cNvSpPr txBox="1"/>
          <p:nvPr/>
        </p:nvSpPr>
        <p:spPr>
          <a:xfrm>
            <a:off x="3578655" y="4249744"/>
            <a:ext cx="2166325" cy="4851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en-US" sz="11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Inter Italic" panose="02000503000000020004" pitchFamily="2" charset="0"/>
                <a:cs typeface="Arial" panose="020B0604020202020204" pitchFamily="34" charset="0"/>
              </a:rPr>
              <a:t>Totalt antall respondenter som har besvart undersøkelsen</a:t>
            </a:r>
          </a:p>
        </p:txBody>
      </p:sp>
      <p:sp>
        <p:nvSpPr>
          <p:cNvPr id="38" name="ResponsesTitle">
            <a:extLst>
              <a:ext uri="{FF2B5EF4-FFF2-40B4-BE49-F238E27FC236}">
                <a16:creationId xmlns:a16="http://schemas.microsoft.com/office/drawing/2014/main" id="{7E608C3B-1604-5B04-002E-55DE899EB542}"/>
              </a:ext>
            </a:extLst>
          </p:cNvPr>
          <p:cNvSpPr txBox="1"/>
          <p:nvPr/>
        </p:nvSpPr>
        <p:spPr>
          <a:xfrm>
            <a:off x="3578655" y="4004357"/>
            <a:ext cx="216632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noProof="1">
                <a:solidFill>
                  <a:srgbClr val="283444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rPr>
              <a:t>Svar</a:t>
            </a:r>
          </a:p>
        </p:txBody>
      </p:sp>
      <p:sp>
        <p:nvSpPr>
          <p:cNvPr id="39" name="ResponsesCount">
            <a:extLst>
              <a:ext uri="{FF2B5EF4-FFF2-40B4-BE49-F238E27FC236}">
                <a16:creationId xmlns:a16="http://schemas.microsoft.com/office/drawing/2014/main" id="{090234F3-435E-88BB-ECEC-FFDACF503F66}"/>
              </a:ext>
            </a:extLst>
          </p:cNvPr>
          <p:cNvSpPr txBox="1"/>
          <p:nvPr/>
        </p:nvSpPr>
        <p:spPr>
          <a:xfrm>
            <a:off x="3578655" y="3080824"/>
            <a:ext cx="21663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600" b="1" spc="-300" noProof="1">
                <a:solidFill>
                  <a:srgbClr val="283444"/>
                </a:solidFill>
                <a:latin typeface="Arial" panose="020B0604020202020204" pitchFamily="34" charset="0"/>
                <a:ea typeface="Inter Extra Bold" panose="02000503000000020004" pitchFamily="2" charset="0"/>
                <a:cs typeface="Arial" panose="020B0604020202020204" pitchFamily="34" charset="0"/>
              </a:rPr>
              <a:t>288</a:t>
            </a:r>
          </a:p>
        </p:txBody>
      </p:sp>
      <p:sp>
        <p:nvSpPr>
          <p:cNvPr id="21" name="InvitationsText">
            <a:extLst>
              <a:ext uri="{FF2B5EF4-FFF2-40B4-BE49-F238E27FC236}">
                <a16:creationId xmlns:a16="http://schemas.microsoft.com/office/drawing/2014/main" id="{5683671F-11F6-AAB1-C988-B19365C8B5B4}"/>
              </a:ext>
            </a:extLst>
          </p:cNvPr>
          <p:cNvSpPr txBox="1"/>
          <p:nvPr/>
        </p:nvSpPr>
        <p:spPr>
          <a:xfrm>
            <a:off x="1063751" y="4249744"/>
            <a:ext cx="2166325" cy="4851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en-US" sz="11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Inter Italic" panose="02000503000000020004" pitchFamily="2" charset="0"/>
                <a:cs typeface="Arial" panose="020B0604020202020204" pitchFamily="34" charset="0"/>
              </a:rPr>
              <a:t>Antall personer som er invitert til å delta</a:t>
            </a:r>
          </a:p>
        </p:txBody>
      </p:sp>
      <p:sp>
        <p:nvSpPr>
          <p:cNvPr id="11" name="InvitationsTitle">
            <a:extLst>
              <a:ext uri="{FF2B5EF4-FFF2-40B4-BE49-F238E27FC236}">
                <a16:creationId xmlns:a16="http://schemas.microsoft.com/office/drawing/2014/main" id="{C0239B16-6161-6F24-6CEB-9100D97E414F}"/>
              </a:ext>
            </a:extLst>
          </p:cNvPr>
          <p:cNvSpPr txBox="1"/>
          <p:nvPr/>
        </p:nvSpPr>
        <p:spPr>
          <a:xfrm>
            <a:off x="1063752" y="4004357"/>
            <a:ext cx="216632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noProof="1">
                <a:solidFill>
                  <a:srgbClr val="283444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rPr>
              <a:t>Invitasjoner</a:t>
            </a:r>
          </a:p>
        </p:txBody>
      </p:sp>
      <p:sp>
        <p:nvSpPr>
          <p:cNvPr id="13" name="InvitationsCount">
            <a:extLst>
              <a:ext uri="{FF2B5EF4-FFF2-40B4-BE49-F238E27FC236}">
                <a16:creationId xmlns:a16="http://schemas.microsoft.com/office/drawing/2014/main" id="{0259FF49-C222-C016-F84B-F7BD4C834DB5}"/>
              </a:ext>
            </a:extLst>
          </p:cNvPr>
          <p:cNvSpPr txBox="1"/>
          <p:nvPr/>
        </p:nvSpPr>
        <p:spPr>
          <a:xfrm>
            <a:off x="1063752" y="3080824"/>
            <a:ext cx="21663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600" b="1" spc="-300" noProof="1">
                <a:solidFill>
                  <a:srgbClr val="283444"/>
                </a:solidFill>
                <a:latin typeface="Arial" panose="020B0604020202020204" pitchFamily="34" charset="0"/>
                <a:ea typeface="Inter Extra Bold" panose="02000503000000020004" pitchFamily="2" charset="0"/>
                <a:cs typeface="Arial" panose="020B0604020202020204" pitchFamily="34" charset="0"/>
              </a:rPr>
              <a:t>1 231</a:t>
            </a:r>
          </a:p>
        </p:txBody>
      </p:sp>
      <p:sp>
        <p:nvSpPr>
          <p:cNvPr id="48" name="Text">
            <a:extLst>
              <a:ext uri="{FF2B5EF4-FFF2-40B4-BE49-F238E27FC236}">
                <a16:creationId xmlns:a16="http://schemas.microsoft.com/office/drawing/2014/main" id="{5DAD06BD-5349-2FB5-1ABF-FCE04CEB00DE}"/>
              </a:ext>
            </a:extLst>
          </p:cNvPr>
          <p:cNvSpPr txBox="1"/>
          <p:nvPr/>
        </p:nvSpPr>
        <p:spPr>
          <a:xfrm>
            <a:off x="1064662" y="1440238"/>
            <a:ext cx="1006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svarprosentene, invitasjonene og svarene mottatt for undersøkelsen din. Disse beregningene er avgjørende for å forstå engasjementet og deltakelsesnivåene til målgruppen din.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A2913980-EC4B-F8B0-750F-CC11615E7491}"/>
              </a:ext>
            </a:extLst>
          </p:cNvPr>
          <p:cNvSpPr txBox="1"/>
          <p:nvPr/>
        </p:nvSpPr>
        <p:spPr>
          <a:xfrm>
            <a:off x="1064662" y="610228"/>
            <a:ext cx="10063586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Engasjement i undersøkelsen</a:t>
            </a:r>
          </a:p>
        </p:txBody>
      </p:sp>
    </p:spTree>
    <p:extLst>
      <p:ext uri="{BB962C8B-B14F-4D97-AF65-F5344CB8AC3E}">
        <p14:creationId xmlns:p14="http://schemas.microsoft.com/office/powerpoint/2010/main" val="115618000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26 av 42</a:t>
            </a: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73140"/>
              </p:ext>
            </p:extLst>
          </p:nvPr>
        </p:nvGraphicFramePr>
        <p:xfrm>
          <a:off x="597600" y="1440000"/>
          <a:ext cx="5601481" cy="16478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Prisnivået i restauranten stod i forhold til tilbud og kvalitet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Matens kvalitet var god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Tilbudet av mat- og drikkevarer var tilstrekkelig stort og variert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Betjeningen og servicen i restauranten var god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Restaurantens åpningstider passet til mine behov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og drikke</a:t>
            </a: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3403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27 av 42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Treningsfasiliteter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Treningsfasiliteter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28 av 42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38993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Treningsfasiliteter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29 av 42</a:t>
            </a: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73140"/>
              </p:ext>
            </p:extLst>
          </p:nvPr>
        </p:nvGraphicFramePr>
        <p:xfrm>
          <a:off x="597600" y="1440000"/>
          <a:ext cx="5601481" cy="10985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Øvrige treningsfasiliteter (untatt driving range) var gode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Forholdene på driving range var gode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Treningsfasiliteter</a:t>
            </a: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3403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30 av 42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Proshop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Proshop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31 av 42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Besøkte du Proshoppen?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Proshop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32 av 42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38993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Proshop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33 av 42</a:t>
            </a: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73140"/>
              </p:ext>
            </p:extLst>
          </p:nvPr>
        </p:nvGraphicFramePr>
        <p:xfrm>
          <a:off x="597600" y="1440000"/>
          <a:ext cx="5601481" cy="10985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Utvalg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Service og betjening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Åpningstider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Proshop</a:t>
            </a: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3403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34 av 42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Bakgrunnsspørsmål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Bakgrunnsspørsmål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35 av 42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ditt kjønn?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Bakgrunnsspørsmål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9 av 42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pic>
        <p:nvPicPr>
          <p:cNvPr id="7" name="Image">
            <a:extLst>
              <a:ext uri="{FF2B5EF4-FFF2-40B4-BE49-F238E27FC236}">
                <a16:creationId xmlns:a16="http://schemas.microsoft.com/office/drawing/2014/main" id="{5EADC659-65B5-9DA1-9605-DCBF5AD2C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1362" y="491123"/>
            <a:ext cx="4697920" cy="5064156"/>
          </a:xfrm>
          <a:prstGeom prst="rect">
            <a:avLst/>
          </a:prstGeom>
        </p:spPr>
      </p:pic>
      <p:sp>
        <p:nvSpPr>
          <p:cNvPr id="4" name="Text">
            <a:extLst>
              <a:ext uri="{FF2B5EF4-FFF2-40B4-BE49-F238E27FC236}">
                <a16:creationId xmlns:a16="http://schemas.microsoft.com/office/drawing/2014/main" id="{6C8A8A76-FB99-32F4-E2E3-4E7B39E2B9B4}"/>
              </a:ext>
            </a:extLst>
          </p:cNvPr>
          <p:cNvSpPr txBox="1"/>
          <p:nvPr/>
        </p:nvSpPr>
        <p:spPr>
          <a:xfrm>
            <a:off x="1048268" y="3174897"/>
            <a:ext cx="5047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Net Promoter Score og utvikling over tid.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38EBFCF0-A1E6-01B4-A11C-6DD5F1E91BA2}"/>
              </a:ext>
            </a:extLst>
          </p:cNvPr>
          <p:cNvSpPr txBox="1"/>
          <p:nvPr/>
        </p:nvSpPr>
        <p:spPr>
          <a:xfrm>
            <a:off x="1048269" y="2315315"/>
            <a:ext cx="589297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Ambassadørscore</a:t>
            </a:r>
          </a:p>
        </p:txBody>
      </p:sp>
    </p:spTree>
    <p:extLst>
      <p:ext uri="{BB962C8B-B14F-4D97-AF65-F5344CB8AC3E}">
        <p14:creationId xmlns:p14="http://schemas.microsoft.com/office/powerpoint/2010/main" val="193456228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36 av 42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ditt handicap?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Bakgrunnsspørsmål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37 av 42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 gjennom hele sesongen, ca. hvor ofte spiller du greenfee på andre baner?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Bakgrunnsspørsmål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38 av 42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Ytterligere kommentarer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Ytterligere kommentarer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geNumber">
            <a:extLst>
              <a:ext uri="{FF2B5EF4-FFF2-40B4-BE49-F238E27FC236}">
                <a16:creationId xmlns:a16="http://schemas.microsoft.com/office/drawing/2014/main" id="{5A310730-14C7-818A-325A-27AE2667144A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39 av 42</a:t>
            </a:r>
          </a:p>
        </p:txBody>
      </p:sp>
      <p:pic>
        <p:nvPicPr>
          <p:cNvPr id="14" name="Logo" descr="Logo&#10;&#10;Description automatically generated">
            <a:extLst>
              <a:ext uri="{FF2B5EF4-FFF2-40B4-BE49-F238E27FC236}">
                <a16:creationId xmlns:a16="http://schemas.microsoft.com/office/drawing/2014/main" id="{C15827AF-1E06-EBFB-AA85-6A4559C8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3" name="FooterText">
            <a:extLst>
              <a:ext uri="{FF2B5EF4-FFF2-40B4-BE49-F238E27FC236}">
                <a16:creationId xmlns:a16="http://schemas.microsoft.com/office/drawing/2014/main" id="{35247FE4-8DF5-199A-F652-1280B9E62DF7}"/>
              </a:ext>
            </a:extLst>
          </p:cNvPr>
          <p:cNvSpPr txBox="1"/>
          <p:nvPr/>
        </p:nvSpPr>
        <p:spPr>
          <a:xfrm>
            <a:off x="635187" y="5541532"/>
            <a:ext cx="8141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1">
                <a:latin typeface="Arial" panose="020B0604020202020204" pitchFamily="34" charset="0"/>
                <a:cs typeface="Arial" panose="020B0604020202020204" pitchFamily="34" charset="0"/>
              </a:rPr>
              <a:t>Du kan se alle 119 kommentarer på følgende lenke
https://app.players1st.sport/</a:t>
            </a:r>
          </a:p>
        </p:txBody>
      </p:sp>
      <p:sp>
        <p:nvSpPr>
          <p:cNvPr id="27" name="Comment 3">
            <a:extLst>
              <a:ext uri="{FF2B5EF4-FFF2-40B4-BE49-F238E27FC236}">
                <a16:creationId xmlns:a16="http://schemas.microsoft.com/office/drawing/2014/main" id="{B904CCF6-CA19-3E94-1792-E08D5839B05B}"/>
              </a:ext>
            </a:extLst>
          </p:cNvPr>
          <p:cNvSpPr/>
          <p:nvPr/>
        </p:nvSpPr>
        <p:spPr>
          <a:xfrm>
            <a:off x="7979956" y="2075999"/>
            <a:ext cx="3543300" cy="2914649"/>
          </a:xfrm>
          <a:prstGeom prst="roundRect">
            <a:avLst>
              <a:gd name="adj" fmla="val 439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“Det er alltid hyggelig å spille på Trysil”</a:t>
            </a:r>
          </a:p>
        </p:txBody>
      </p:sp>
      <p:sp>
        <p:nvSpPr>
          <p:cNvPr id="26" name="Comment 2">
            <a:extLst>
              <a:ext uri="{FF2B5EF4-FFF2-40B4-BE49-F238E27FC236}">
                <a16:creationId xmlns:a16="http://schemas.microsoft.com/office/drawing/2014/main" id="{8D3FF330-5D6A-5C28-D9FE-6335C81EC380}"/>
              </a:ext>
            </a:extLst>
          </p:cNvPr>
          <p:cNvSpPr/>
          <p:nvPr/>
        </p:nvSpPr>
        <p:spPr>
          <a:xfrm>
            <a:off x="4324350" y="2075999"/>
            <a:ext cx="3543300" cy="2914649"/>
          </a:xfrm>
          <a:prstGeom prst="roundRect">
            <a:avLst>
              <a:gd name="adj" fmla="val 439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“Menneskene som møtte meg i klubbhuset og standarden på banen👍”</a:t>
            </a:r>
          </a:p>
        </p:txBody>
      </p:sp>
      <p:sp>
        <p:nvSpPr>
          <p:cNvPr id="25" name="Comment 1">
            <a:extLst>
              <a:ext uri="{FF2B5EF4-FFF2-40B4-BE49-F238E27FC236}">
                <a16:creationId xmlns:a16="http://schemas.microsoft.com/office/drawing/2014/main" id="{F71AE48F-5C63-5BE1-8D44-CE2BBC46F102}"/>
              </a:ext>
            </a:extLst>
          </p:cNvPr>
          <p:cNvSpPr/>
          <p:nvPr/>
        </p:nvSpPr>
        <p:spPr>
          <a:xfrm>
            <a:off x="668744" y="2075999"/>
            <a:ext cx="3543300" cy="2914649"/>
          </a:xfrm>
          <a:prstGeom prst="roundRect">
            <a:avLst>
              <a:gd name="adj" fmla="val 439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“Banens utforming, variert, krevende og morsom og hyggelige og hjelpsomme personale”</a:t>
            </a:r>
          </a:p>
        </p:txBody>
      </p:sp>
      <p:sp>
        <p:nvSpPr>
          <p:cNvPr id="15" name="Variables">
            <a:extLst>
              <a:ext uri="{FF2B5EF4-FFF2-40B4-BE49-F238E27FC236}">
                <a16:creationId xmlns:a16="http://schemas.microsoft.com/office/drawing/2014/main" id="{4B57EBF2-5DC3-3D1A-CA6B-A5634D3E8B8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17" name="Text">
            <a:extLst>
              <a:ext uri="{FF2B5EF4-FFF2-40B4-BE49-F238E27FC236}">
                <a16:creationId xmlns:a16="http://schemas.microsoft.com/office/drawing/2014/main" id="{0A55293C-198B-9165-3C92-3F0A825DFE16}"/>
              </a:ext>
            </a:extLst>
          </p:cNvPr>
          <p:cNvSpPr txBox="1"/>
          <p:nvPr/>
        </p:nvSpPr>
        <p:spPr>
          <a:xfrm>
            <a:off x="494520" y="1129595"/>
            <a:ext cx="847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1"/>
              <a:t>Hva var det beste med din opplevelse i forbindelse med ditt besøk på Trysil Golf?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BEE785F4-DDE5-E2E5-CF0A-F108DF642B7C}"/>
              </a:ext>
            </a:extLst>
          </p:cNvPr>
          <p:cNvSpPr txBox="1"/>
          <p:nvPr/>
        </p:nvSpPr>
        <p:spPr>
          <a:xfrm>
            <a:off x="494519" y="439531"/>
            <a:ext cx="8473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1"/>
              <a:t>Ytterligere kommentarer</a:t>
            </a:r>
          </a:p>
        </p:txBody>
      </p:sp>
    </p:spTree>
    <p:extLst>
      <p:ext uri="{BB962C8B-B14F-4D97-AF65-F5344CB8AC3E}">
        <p14:creationId xmlns:p14="http://schemas.microsoft.com/office/powerpoint/2010/main" val="973886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geNumber">
            <a:extLst>
              <a:ext uri="{FF2B5EF4-FFF2-40B4-BE49-F238E27FC236}">
                <a16:creationId xmlns:a16="http://schemas.microsoft.com/office/drawing/2014/main" id="{5A310730-14C7-818A-325A-27AE2667144A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40 av 42</a:t>
            </a:r>
          </a:p>
        </p:txBody>
      </p:sp>
      <p:pic>
        <p:nvPicPr>
          <p:cNvPr id="14" name="Logo" descr="Logo&#10;&#10;Description automatically generated">
            <a:extLst>
              <a:ext uri="{FF2B5EF4-FFF2-40B4-BE49-F238E27FC236}">
                <a16:creationId xmlns:a16="http://schemas.microsoft.com/office/drawing/2014/main" id="{C15827AF-1E06-EBFB-AA85-6A4559C8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3" name="FooterText">
            <a:extLst>
              <a:ext uri="{FF2B5EF4-FFF2-40B4-BE49-F238E27FC236}">
                <a16:creationId xmlns:a16="http://schemas.microsoft.com/office/drawing/2014/main" id="{35247FE4-8DF5-199A-F652-1280B9E62DF7}"/>
              </a:ext>
            </a:extLst>
          </p:cNvPr>
          <p:cNvSpPr txBox="1"/>
          <p:nvPr/>
        </p:nvSpPr>
        <p:spPr>
          <a:xfrm>
            <a:off x="635187" y="5541532"/>
            <a:ext cx="8141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1">
                <a:latin typeface="Arial" panose="020B0604020202020204" pitchFamily="34" charset="0"/>
                <a:cs typeface="Arial" panose="020B0604020202020204" pitchFamily="34" charset="0"/>
              </a:rPr>
              <a:t>Du kan se alle 90 kommentarer på følgende lenke
https://app.players1st.sport/</a:t>
            </a:r>
          </a:p>
        </p:txBody>
      </p:sp>
      <p:sp>
        <p:nvSpPr>
          <p:cNvPr id="27" name="Comment 3">
            <a:extLst>
              <a:ext uri="{FF2B5EF4-FFF2-40B4-BE49-F238E27FC236}">
                <a16:creationId xmlns:a16="http://schemas.microsoft.com/office/drawing/2014/main" id="{B904CCF6-CA19-3E94-1792-E08D5839B05B}"/>
              </a:ext>
            </a:extLst>
          </p:cNvPr>
          <p:cNvSpPr/>
          <p:nvPr/>
        </p:nvSpPr>
        <p:spPr>
          <a:xfrm>
            <a:off x="7979956" y="2075999"/>
            <a:ext cx="3543300" cy="2914649"/>
          </a:xfrm>
          <a:prstGeom prst="roundRect">
            <a:avLst>
              <a:gd name="adj" fmla="val 439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“Må for all del ikke innføre parkeringsavgift -”</a:t>
            </a:r>
          </a:p>
        </p:txBody>
      </p:sp>
      <p:sp>
        <p:nvSpPr>
          <p:cNvPr id="26" name="Comment 2">
            <a:extLst>
              <a:ext uri="{FF2B5EF4-FFF2-40B4-BE49-F238E27FC236}">
                <a16:creationId xmlns:a16="http://schemas.microsoft.com/office/drawing/2014/main" id="{8D3FF330-5D6A-5C28-D9FE-6335C81EC380}"/>
              </a:ext>
            </a:extLst>
          </p:cNvPr>
          <p:cNvSpPr/>
          <p:nvPr/>
        </p:nvSpPr>
        <p:spPr>
          <a:xfrm>
            <a:off x="4324350" y="2075999"/>
            <a:ext cx="3543300" cy="2914649"/>
          </a:xfrm>
          <a:prstGeom prst="roundRect">
            <a:avLst>
              <a:gd name="adj" fmla="val 439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“Ikke noe spesielt. Fint vær!!”</a:t>
            </a:r>
          </a:p>
        </p:txBody>
      </p:sp>
      <p:sp>
        <p:nvSpPr>
          <p:cNvPr id="25" name="Comment 1">
            <a:extLst>
              <a:ext uri="{FF2B5EF4-FFF2-40B4-BE49-F238E27FC236}">
                <a16:creationId xmlns:a16="http://schemas.microsoft.com/office/drawing/2014/main" id="{F71AE48F-5C63-5BE1-8D44-CE2BBC46F102}"/>
              </a:ext>
            </a:extLst>
          </p:cNvPr>
          <p:cNvSpPr/>
          <p:nvPr/>
        </p:nvSpPr>
        <p:spPr>
          <a:xfrm>
            <a:off x="668744" y="2075999"/>
            <a:ext cx="3543300" cy="2914649"/>
          </a:xfrm>
          <a:prstGeom prst="roundRect">
            <a:avLst>
              <a:gd name="adj" fmla="val 439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“Rydde litt i skogen rundt for kvist og kratt”</a:t>
            </a:r>
          </a:p>
        </p:txBody>
      </p:sp>
      <p:sp>
        <p:nvSpPr>
          <p:cNvPr id="15" name="Variables">
            <a:extLst>
              <a:ext uri="{FF2B5EF4-FFF2-40B4-BE49-F238E27FC236}">
                <a16:creationId xmlns:a16="http://schemas.microsoft.com/office/drawing/2014/main" id="{4B57EBF2-5DC3-3D1A-CA6B-A5634D3E8B8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17" name="Text">
            <a:extLst>
              <a:ext uri="{FF2B5EF4-FFF2-40B4-BE49-F238E27FC236}">
                <a16:creationId xmlns:a16="http://schemas.microsoft.com/office/drawing/2014/main" id="{0A55293C-198B-9165-3C92-3F0A825DFE16}"/>
              </a:ext>
            </a:extLst>
          </p:cNvPr>
          <p:cNvSpPr txBox="1"/>
          <p:nvPr/>
        </p:nvSpPr>
        <p:spPr>
          <a:xfrm>
            <a:off x="494520" y="1129595"/>
            <a:ext cx="847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1"/>
              <a:t>Hva kan vi gjøre for at din opplevelse i Trysil Golf skal bli enda bedre?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BEE785F4-DDE5-E2E5-CF0A-F108DF642B7C}"/>
              </a:ext>
            </a:extLst>
          </p:cNvPr>
          <p:cNvSpPr txBox="1"/>
          <p:nvPr/>
        </p:nvSpPr>
        <p:spPr>
          <a:xfrm>
            <a:off x="494519" y="439531"/>
            <a:ext cx="8473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1"/>
              <a:t>Ytterligere kommentarer</a:t>
            </a:r>
          </a:p>
        </p:txBody>
      </p:sp>
    </p:spTree>
    <p:extLst>
      <p:ext uri="{BB962C8B-B14F-4D97-AF65-F5344CB8AC3E}">
        <p14:creationId xmlns:p14="http://schemas.microsoft.com/office/powerpoint/2010/main" val="97388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44322F7A-9AB4-B7CB-3F5E-64534F1994BE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10 av 42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48E62420-F1F4-13D1-6285-CE2ACD130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9A6D26BC-456B-78D2-3878-94F77FCE6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921825"/>
              </p:ext>
            </p:extLst>
          </p:nvPr>
        </p:nvGraphicFramePr>
        <p:xfrm>
          <a:off x="635187" y="4452904"/>
          <a:ext cx="10921626" cy="777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0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2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3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4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5"/>
                    </a:ext>
                  </a:extLst>
                </a:gridCol>
              </a:tblGrid>
              <a:tr h="177358"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År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Benchmark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Promoters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Passive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Detractors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58"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177358"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68%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26%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F56C037D-8F29-26A7-3955-8A84487DD4A4}"/>
              </a:ext>
            </a:extLst>
          </p:cNvPr>
          <p:cNvSpPr txBox="1"/>
          <p:nvPr/>
        </p:nvSpPr>
        <p:spPr>
          <a:xfrm>
            <a:off x="494520" y="1129595"/>
            <a:ext cx="849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NPS-utvikling i løpet av de siste fem hele kalenderårene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B2EB1F8A-85A9-64CD-34FA-65F1F843F1C9}"/>
              </a:ext>
            </a:extLst>
          </p:cNvPr>
          <p:cNvSpPr txBox="1"/>
          <p:nvPr/>
        </p:nvSpPr>
        <p:spPr>
          <a:xfrm>
            <a:off x="494519" y="439531"/>
            <a:ext cx="8494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Ambassadørscore</a:t>
            </a:r>
          </a:p>
        </p:txBody>
      </p:sp>
      <p:sp>
        <p:nvSpPr>
          <p:cNvPr id="9" name="Variables">
            <a:extLst>
              <a:ext uri="{FF2B5EF4-FFF2-40B4-BE49-F238E27FC236}">
                <a16:creationId xmlns:a16="http://schemas.microsoft.com/office/drawing/2014/main" id="{A2E7B7DE-EE0A-760A-4566-CD2B3489634D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graphicFrame>
        <p:nvGraphicFramePr>
          <p:cNvPr id="4" name="Chart">
            <a:extLst>
              <a:ext uri="{FF2B5EF4-FFF2-40B4-BE49-F238E27FC236}">
                <a16:creationId xmlns:a16="http://schemas.microsoft.com/office/drawing/2014/main" id="{A46536EF-6FAC-DB56-6AA6-F89BF3D3D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62857"/>
              </p:ext>
            </p:extLst>
          </p:nvPr>
        </p:nvGraphicFramePr>
        <p:xfrm>
          <a:off x="635186" y="1498928"/>
          <a:ext cx="10921623" cy="277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11 av 42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6" name="Text">
            <a:extLst>
              <a:ext uri="{FF2B5EF4-FFF2-40B4-BE49-F238E27FC236}">
                <a16:creationId xmlns:a16="http://schemas.microsoft.com/office/drawing/2014/main" id="{AA4A9F87-14D6-26A6-0409-A7F3AF9B2F1C}"/>
              </a:ext>
            </a:extLst>
          </p:cNvPr>
          <p:cNvSpPr txBox="1"/>
          <p:nvPr/>
        </p:nvSpPr>
        <p:spPr>
          <a:xfrm>
            <a:off x="1069545" y="3174897"/>
            <a:ext cx="502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tjenesteområdene i undersøkelsen din.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EA5CA388-A36E-D8EA-F682-A3D585416277}"/>
              </a:ext>
            </a:extLst>
          </p:cNvPr>
          <p:cNvSpPr txBox="1"/>
          <p:nvPr/>
        </p:nvSpPr>
        <p:spPr>
          <a:xfrm>
            <a:off x="1069546" y="2315315"/>
            <a:ext cx="6255883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Tjenesteområder</a:t>
            </a:r>
          </a:p>
        </p:txBody>
      </p:sp>
      <p:pic>
        <p:nvPicPr>
          <p:cNvPr id="10" name="Image">
            <a:extLst>
              <a:ext uri="{FF2B5EF4-FFF2-40B4-BE49-F238E27FC236}">
                <a16:creationId xmlns:a16="http://schemas.microsoft.com/office/drawing/2014/main" id="{3AFF8068-BBBF-12E3-D9CC-14B59F52D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201" y="1353519"/>
            <a:ext cx="6255884" cy="33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894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12 av 42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38993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tjenesteområder i klubben din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Serviceområder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13 av 42</a:t>
            </a: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73140"/>
              </p:ext>
            </p:extLst>
          </p:nvPr>
        </p:nvGraphicFramePr>
        <p:xfrm>
          <a:off x="597600" y="1440000"/>
          <a:ext cx="5601481" cy="19225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Banen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Proshop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Treningsfasiliteter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Priser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Service og opplevelse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6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Mat og drikke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Tjenesteområde prioritert kart</a:t>
            </a: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0" i="0" noProof="1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US" sz="800" b="0" i="0" u="none" strike="noStrike" cap="none" spc="0" normalizeH="0" baseline="0" noProof="1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3403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14 av 42</a:t>
            </a: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noProof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Anbefaling</a:t>
            </a:r>
            <a:endParaRPr lang="en-US" sz="1600" noProof="1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noProof="1">
                <a:latin typeface="Arial" panose="020B0604020202020204" pitchFamily="34" charset="0"/>
                <a:cs typeface="Arial" panose="020B0604020202020204" pitchFamily="34" charset="0"/>
              </a:rPr>
              <a:t>Anbefaling</a:t>
            </a: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15 av 42</a:t>
            </a: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33212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- 22. okt. 2024
Rapportdato: 22. okt. 2024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sannsynlig er det at du vil anbefale Trysil Golf til venner, familie eller kolleger?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Anbefaling</a:t>
            </a: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1340</Words>
  <Application>Microsoft Office PowerPoint</Application>
  <PresentationFormat>Widescreen</PresentationFormat>
  <Paragraphs>292</Paragraphs>
  <Slides>34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Inter Italic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name</dc:title>
  <dc:creator>Mikkel Bertelsen</dc:creator>
  <cp:lastModifiedBy>Pontus Åkesson</cp:lastModifiedBy>
  <cp:revision>43</cp:revision>
  <dcterms:created xsi:type="dcterms:W3CDTF">2023-01-04T13:10:30Z</dcterms:created>
  <dcterms:modified xsi:type="dcterms:W3CDTF">2024-11-01T16:04:49Z</dcterms:modified>
</cp:coreProperties>
</file>