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theme/themeOverride3.xml" ContentType="application/vnd.openxmlformats-officedocument.themeOverrid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theme/themeOverride4.xml" ContentType="application/vnd.openxmlformats-officedocument.themeOverride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0.xml" ContentType="application/vnd.openxmlformats-officedocument.drawingml.chart+xml"/>
  <Override PartName="/ppt/theme/themeOverride5.xml" ContentType="application/vnd.openxmlformats-officedocument.themeOverride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2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3.xml" ContentType="application/vnd.openxmlformats-officedocument.drawingml.chart+xml"/>
  <Override PartName="/ppt/theme/themeOverride6.xml" ContentType="application/vnd.openxmlformats-officedocument.themeOverride+xml"/>
  <Override PartName="/ppt/charts/chart2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5.xml" ContentType="application/vnd.openxmlformats-officedocument.drawingml.chart+xml"/>
  <Override PartName="/ppt/theme/themeOverride7.xml" ContentType="application/vnd.openxmlformats-officedocument.themeOverride+xml"/>
  <Override PartName="/ppt/charts/chart26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7.xml" ContentType="application/vnd.openxmlformats-officedocument.drawingml.chart+xml"/>
  <Override PartName="/ppt/theme/themeOverride8.xml" ContentType="application/vnd.openxmlformats-officedocument.themeOverride+xml"/>
  <Override PartName="/ppt/charts/chart28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9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30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31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2.xml" ContentType="application/vnd.openxmlformats-officedocument.drawingml.chart+xml"/>
  <Override PartName="/ppt/theme/themeOverride9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8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5" r:id="rId51"/>
    <p:sldId id="316" r:id="rId52"/>
    <p:sldId id="317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6F2"/>
    <a:srgbClr val="283444"/>
    <a:srgbClr val="F9C7A5"/>
    <a:srgbClr val="F06428"/>
    <a:srgbClr val="C7E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78"/>
    <p:restoredTop sz="94694"/>
  </p:normalViewPr>
  <p:slideViewPr>
    <p:cSldViewPr snapToGrid="0">
      <p:cViewPr varScale="1">
        <p:scale>
          <a:sx n="73" d="100"/>
          <a:sy n="73" d="100"/>
        </p:scale>
        <p:origin x="1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ntus Åkesson" userId="fe16b99b-0e62-42fd-8a0d-6f95ea9da75d" providerId="ADAL" clId="{EB2D6ADD-5E4C-484C-BDD6-4B4FC4B6ED10}"/>
    <pc:docChg chg="undo custSel addSld delSld">
      <pc:chgData name="Pontus Åkesson" userId="fe16b99b-0e62-42fd-8a0d-6f95ea9da75d" providerId="ADAL" clId="{EB2D6ADD-5E4C-484C-BDD6-4B4FC4B6ED10}" dt="2024-11-01T16:02:33.311" v="13" actId="47"/>
      <pc:docMkLst>
        <pc:docMk/>
      </pc:docMkLst>
      <pc:sldChg chg="del">
        <pc:chgData name="Pontus Åkesson" userId="fe16b99b-0e62-42fd-8a0d-6f95ea9da75d" providerId="ADAL" clId="{EB2D6ADD-5E4C-484C-BDD6-4B4FC4B6ED10}" dt="2024-11-01T15:57:40.756" v="0" actId="47"/>
        <pc:sldMkLst>
          <pc:docMk/>
          <pc:sldMk cId="0" sldId="257"/>
        </pc:sldMkLst>
      </pc:sldChg>
      <pc:sldChg chg="del">
        <pc:chgData name="Pontus Åkesson" userId="fe16b99b-0e62-42fd-8a0d-6f95ea9da75d" providerId="ADAL" clId="{EB2D6ADD-5E4C-484C-BDD6-4B4FC4B6ED10}" dt="2024-11-01T15:57:45.600" v="1" actId="47"/>
        <pc:sldMkLst>
          <pc:docMk/>
          <pc:sldMk cId="3539975989" sldId="259"/>
        </pc:sldMkLst>
      </pc:sldChg>
      <pc:sldChg chg="del">
        <pc:chgData name="Pontus Åkesson" userId="fe16b99b-0e62-42fd-8a0d-6f95ea9da75d" providerId="ADAL" clId="{EB2D6ADD-5E4C-484C-BDD6-4B4FC4B6ED10}" dt="2024-11-01T15:57:47.132" v="2" actId="47"/>
        <pc:sldMkLst>
          <pc:docMk/>
          <pc:sldMk cId="1205712201" sldId="260"/>
        </pc:sldMkLst>
      </pc:sldChg>
      <pc:sldChg chg="del">
        <pc:chgData name="Pontus Åkesson" userId="fe16b99b-0e62-42fd-8a0d-6f95ea9da75d" providerId="ADAL" clId="{EB2D6ADD-5E4C-484C-BDD6-4B4FC4B6ED10}" dt="2024-11-01T15:57:48.554" v="3" actId="47"/>
        <pc:sldMkLst>
          <pc:docMk/>
          <pc:sldMk cId="0" sldId="261"/>
        </pc:sldMkLst>
      </pc:sldChg>
      <pc:sldChg chg="del">
        <pc:chgData name="Pontus Åkesson" userId="fe16b99b-0e62-42fd-8a0d-6f95ea9da75d" providerId="ADAL" clId="{EB2D6ADD-5E4C-484C-BDD6-4B4FC4B6ED10}" dt="2024-11-01T15:57:50.182" v="4" actId="47"/>
        <pc:sldMkLst>
          <pc:docMk/>
          <pc:sldMk cId="0" sldId="262"/>
        </pc:sldMkLst>
      </pc:sldChg>
      <pc:sldChg chg="del">
        <pc:chgData name="Pontus Åkesson" userId="fe16b99b-0e62-42fd-8a0d-6f95ea9da75d" providerId="ADAL" clId="{EB2D6ADD-5E4C-484C-BDD6-4B4FC4B6ED10}" dt="2024-11-01T15:57:51.737" v="5" actId="47"/>
        <pc:sldMkLst>
          <pc:docMk/>
          <pc:sldMk cId="0" sldId="263"/>
        </pc:sldMkLst>
      </pc:sldChg>
      <pc:sldChg chg="add del">
        <pc:chgData name="Pontus Åkesson" userId="fe16b99b-0e62-42fd-8a0d-6f95ea9da75d" providerId="ADAL" clId="{EB2D6ADD-5E4C-484C-BDD6-4B4FC4B6ED10}" dt="2024-11-01T16:01:43.942" v="7" actId="47"/>
        <pc:sldMkLst>
          <pc:docMk/>
          <pc:sldMk cId="973886212" sldId="310"/>
        </pc:sldMkLst>
      </pc:sldChg>
      <pc:sldChg chg="del">
        <pc:chgData name="Pontus Åkesson" userId="fe16b99b-0e62-42fd-8a0d-6f95ea9da75d" providerId="ADAL" clId="{EB2D6ADD-5E4C-484C-BDD6-4B4FC4B6ED10}" dt="2024-11-01T16:01:52.703" v="8" actId="47"/>
        <pc:sldMkLst>
          <pc:docMk/>
          <pc:sldMk cId="0" sldId="311"/>
        </pc:sldMkLst>
      </pc:sldChg>
      <pc:sldChg chg="del">
        <pc:chgData name="Pontus Åkesson" userId="fe16b99b-0e62-42fd-8a0d-6f95ea9da75d" providerId="ADAL" clId="{EB2D6ADD-5E4C-484C-BDD6-4B4FC4B6ED10}" dt="2024-11-01T16:01:53.888" v="9" actId="47"/>
        <pc:sldMkLst>
          <pc:docMk/>
          <pc:sldMk cId="2723305190" sldId="312"/>
        </pc:sldMkLst>
      </pc:sldChg>
      <pc:sldChg chg="del">
        <pc:chgData name="Pontus Åkesson" userId="fe16b99b-0e62-42fd-8a0d-6f95ea9da75d" providerId="ADAL" clId="{EB2D6ADD-5E4C-484C-BDD6-4B4FC4B6ED10}" dt="2024-11-01T16:02:02.562" v="10" actId="47"/>
        <pc:sldMkLst>
          <pc:docMk/>
          <pc:sldMk cId="0" sldId="313"/>
        </pc:sldMkLst>
      </pc:sldChg>
      <pc:sldChg chg="del">
        <pc:chgData name="Pontus Åkesson" userId="fe16b99b-0e62-42fd-8a0d-6f95ea9da75d" providerId="ADAL" clId="{EB2D6ADD-5E4C-484C-BDD6-4B4FC4B6ED10}" dt="2024-11-01T16:02:03.406" v="11" actId="47"/>
        <pc:sldMkLst>
          <pc:docMk/>
          <pc:sldMk cId="2723305190" sldId="314"/>
        </pc:sldMkLst>
      </pc:sldChg>
      <pc:sldChg chg="del">
        <pc:chgData name="Pontus Åkesson" userId="fe16b99b-0e62-42fd-8a0d-6f95ea9da75d" providerId="ADAL" clId="{EB2D6ADD-5E4C-484C-BDD6-4B4FC4B6ED10}" dt="2024-11-01T16:02:29.436" v="12" actId="47"/>
        <pc:sldMkLst>
          <pc:docMk/>
          <pc:sldMk cId="3947086366" sldId="318"/>
        </pc:sldMkLst>
      </pc:sldChg>
      <pc:sldChg chg="del">
        <pc:chgData name="Pontus Åkesson" userId="fe16b99b-0e62-42fd-8a0d-6f95ea9da75d" providerId="ADAL" clId="{EB2D6ADD-5E4C-484C-BDD6-4B4FC4B6ED10}" dt="2024-11-01T16:02:33.311" v="13" actId="47"/>
        <pc:sldMkLst>
          <pc:docMk/>
          <pc:sldMk cId="2488158406" sldId="31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6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7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8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30260932830226E-2"/>
          <c:y val="0.11893947198366689"/>
          <c:w val="0.9531901073677419"/>
          <c:h val="0.753769718485902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ED7D31"/>
              </a:solidFill>
              <a:ln w="9525">
                <a:noFill/>
              </a:ln>
              <a:effectLst/>
            </c:spPr>
          </c:marker>
          <c:cat>
            <c:numRef>
              <c:f>Sheet1!$A$2:$A$3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71</c:v>
                </c:pt>
                <c:pt idx="1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60-49AA-BF62-2DB690F5A5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ln w="28575" cap="rnd">
              <a:solidFill>
                <a:srgbClr val="283444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283444"/>
              </a:solidFill>
              <a:ln w="9525">
                <a:noFill/>
              </a:ln>
              <a:effectLst/>
            </c:spPr>
          </c:marker>
          <c:cat>
            <c:numRef>
              <c:f>Sheet1!$A$2:$A$3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42</c:v>
                </c:pt>
                <c:pt idx="1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60-49AA-BF62-2DB690F5A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7320336"/>
        <c:axId val="627329336"/>
      </c:lineChart>
      <c:catAx>
        <c:axId val="62732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627329336"/>
        <c:crosses val="autoZero"/>
        <c:auto val="1"/>
        <c:lblAlgn val="ctr"/>
        <c:lblOffset val="100"/>
        <c:noMultiLvlLbl val="0"/>
      </c:catAx>
      <c:valAx>
        <c:axId val="627329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627320336"/>
        <c:crosses val="autoZero"/>
        <c:crossBetween val="between"/>
        <c:majorUnit val="20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900883778903566"/>
          <c:y val="2.837437621613989E-2"/>
          <c:w val="0.28475932560572725"/>
          <c:h val="6.79125654401228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På grunn av min alder</c:v>
                </c:pt>
                <c:pt idx="1">
                  <c:v>På grunn av min helse</c:v>
                </c:pt>
                <c:pt idx="2">
                  <c:v>Utnytter ikke i tilstrekkelig grad mitt medlemskap</c:v>
                </c:pt>
                <c:pt idx="3">
                  <c:v>Medlemskontingenten er for dyr</c:v>
                </c:pt>
                <c:pt idx="4">
                  <c:v>Generell utilfredshet med klubben</c:v>
                </c:pt>
                <c:pt idx="5">
                  <c:v>Utilfredshet med banen</c:v>
                </c:pt>
                <c:pt idx="6">
                  <c:v>Skifter sannsynligvis til en annen klubb</c:v>
                </c:pt>
                <c:pt idx="7">
                  <c:v>Manglende lyst til fortsatt å spille golf</c:v>
                </c:pt>
                <c:pt idx="8">
                  <c:v>Mangler faste spillepartnere i klubben </c:v>
                </c:pt>
                <c:pt idx="9">
                  <c:v>Skal flytte, dermed blir det for tungvint å spille i klubben</c:v>
                </c:pt>
                <c:pt idx="10">
                  <c:v>Banen er for ofte stengt for spill</c:v>
                </c:pt>
                <c:pt idx="11">
                  <c:v>Utilfredshet med styre/ledelse</c:v>
                </c:pt>
                <c:pt idx="12">
                  <c:v>Det er for vanskelig å få starttider</c:v>
                </c:pt>
                <c:pt idx="13">
                  <c:v>For mange medlemmer</c:v>
                </c:pt>
                <c:pt idx="14">
                  <c:v>Annen årsak</c:v>
                </c:pt>
                <c:pt idx="15">
                  <c:v>Vet ikke</c:v>
                </c:pt>
              </c:strCache>
            </c:strRef>
          </c:cat>
          <c:val>
            <c:numRef>
              <c:f>Sheet1!$B$2:$B$17</c:f>
              <c:numCache>
                <c:formatCode>0.00</c:formatCode>
                <c:ptCount val="16"/>
                <c:pt idx="0">
                  <c:v>0.14000000000000001</c:v>
                </c:pt>
                <c:pt idx="1">
                  <c:v>7.0000000000000007E-2</c:v>
                </c:pt>
                <c:pt idx="2">
                  <c:v>0.39</c:v>
                </c:pt>
                <c:pt idx="3">
                  <c:v>0.11</c:v>
                </c:pt>
                <c:pt idx="4">
                  <c:v>0</c:v>
                </c:pt>
                <c:pt idx="5">
                  <c:v>7.0000000000000007E-2</c:v>
                </c:pt>
                <c:pt idx="6">
                  <c:v>7.0000000000000007E-2</c:v>
                </c:pt>
                <c:pt idx="7">
                  <c:v>0.04</c:v>
                </c:pt>
                <c:pt idx="8">
                  <c:v>0.04</c:v>
                </c:pt>
                <c:pt idx="9">
                  <c:v>0.11</c:v>
                </c:pt>
                <c:pt idx="10">
                  <c:v>0</c:v>
                </c:pt>
                <c:pt idx="11">
                  <c:v>0</c:v>
                </c:pt>
                <c:pt idx="12">
                  <c:v>0.04</c:v>
                </c:pt>
                <c:pt idx="13">
                  <c:v>0</c:v>
                </c:pt>
                <c:pt idx="14">
                  <c:v>0.25</c:v>
                </c:pt>
                <c:pt idx="1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På grunn av min alder</c:v>
                </c:pt>
                <c:pt idx="1">
                  <c:v>På grunn av min helse</c:v>
                </c:pt>
                <c:pt idx="2">
                  <c:v>Utnytter ikke i tilstrekkelig grad mitt medlemskap</c:v>
                </c:pt>
                <c:pt idx="3">
                  <c:v>Medlemskontingenten er for dyr</c:v>
                </c:pt>
                <c:pt idx="4">
                  <c:v>Generell utilfredshet med klubben</c:v>
                </c:pt>
                <c:pt idx="5">
                  <c:v>Utilfredshet med banen</c:v>
                </c:pt>
                <c:pt idx="6">
                  <c:v>Skifter sannsynligvis til en annen klubb</c:v>
                </c:pt>
                <c:pt idx="7">
                  <c:v>Manglende lyst til fortsatt å spille golf</c:v>
                </c:pt>
                <c:pt idx="8">
                  <c:v>Mangler faste spillepartnere i klubben </c:v>
                </c:pt>
                <c:pt idx="9">
                  <c:v>Skal flytte, dermed blir det for tungvint å spille i klubben</c:v>
                </c:pt>
                <c:pt idx="10">
                  <c:v>Banen er for ofte stengt for spill</c:v>
                </c:pt>
                <c:pt idx="11">
                  <c:v>Utilfredshet med styre/ledelse</c:v>
                </c:pt>
                <c:pt idx="12">
                  <c:v>Det er for vanskelig å få starttider</c:v>
                </c:pt>
                <c:pt idx="13">
                  <c:v>For mange medlemmer</c:v>
                </c:pt>
                <c:pt idx="14">
                  <c:v>Annen årsak</c:v>
                </c:pt>
                <c:pt idx="15">
                  <c:v>Vet ikke</c:v>
                </c:pt>
              </c:strCache>
            </c:strRef>
          </c:cat>
          <c:val>
            <c:numRef>
              <c:f>Sheet1!$C$2:$C$17</c:f>
              <c:numCache>
                <c:formatCode>0.00</c:formatCode>
                <c:ptCount val="16"/>
                <c:pt idx="0">
                  <c:v>0.11</c:v>
                </c:pt>
                <c:pt idx="1">
                  <c:v>0.09</c:v>
                </c:pt>
                <c:pt idx="2">
                  <c:v>0.28000000000000003</c:v>
                </c:pt>
                <c:pt idx="3">
                  <c:v>0.24</c:v>
                </c:pt>
                <c:pt idx="4">
                  <c:v>0.06</c:v>
                </c:pt>
                <c:pt idx="5">
                  <c:v>0.11</c:v>
                </c:pt>
                <c:pt idx="6">
                  <c:v>0.19</c:v>
                </c:pt>
                <c:pt idx="7">
                  <c:v>0.05</c:v>
                </c:pt>
                <c:pt idx="8">
                  <c:v>0.05</c:v>
                </c:pt>
                <c:pt idx="9">
                  <c:v>0.1</c:v>
                </c:pt>
                <c:pt idx="10">
                  <c:v>0.04</c:v>
                </c:pt>
                <c:pt idx="11">
                  <c:v>0.05</c:v>
                </c:pt>
                <c:pt idx="12">
                  <c:v>0.14000000000000001</c:v>
                </c:pt>
                <c:pt idx="13">
                  <c:v>7.0000000000000007E-2</c:v>
                </c:pt>
                <c:pt idx="14">
                  <c:v>0.12</c:v>
                </c:pt>
                <c:pt idx="1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Ja</c:v>
                </c:pt>
                <c:pt idx="1">
                  <c:v>Nei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0.78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Ja</c:v>
                </c:pt>
                <c:pt idx="1">
                  <c:v>Nei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0">
                  <c:v>0.92</c:v>
                </c:pt>
                <c:pt idx="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Teestedene er bra</c:v>
                </c:pt>
                <c:pt idx="1">
                  <c:v>Fairwayene er bra</c:v>
                </c:pt>
                <c:pt idx="2">
                  <c:v>Roughen har passelig vanskelighetsgrad</c:v>
                </c:pt>
                <c:pt idx="3">
                  <c:v>Bunkere er godt vedlikeholdt</c:v>
                </c:pt>
                <c:pt idx="4">
                  <c:v>Greenene er jevne og ballen ruller "som den skal"</c:v>
                </c:pt>
                <c:pt idx="5">
                  <c:v>Hastigheten på greenene er passelig</c:v>
                </c:pt>
                <c:pt idx="6">
                  <c:v>Banen fremstår som velholdt</c:v>
                </c:pt>
                <c:pt idx="7">
                  <c:v>Banens design og tilstand gjør det rimelig lett å finne ballen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84</c:v>
                </c:pt>
                <c:pt idx="1">
                  <c:v>86</c:v>
                </c:pt>
                <c:pt idx="2">
                  <c:v>81</c:v>
                </c:pt>
                <c:pt idx="3">
                  <c:v>59</c:v>
                </c:pt>
                <c:pt idx="4">
                  <c:v>79</c:v>
                </c:pt>
                <c:pt idx="5">
                  <c:v>76</c:v>
                </c:pt>
                <c:pt idx="6">
                  <c:v>89</c:v>
                </c:pt>
                <c:pt idx="7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Teestedene er bra</c:v>
                </c:pt>
                <c:pt idx="1">
                  <c:v>Fairwayene er bra</c:v>
                </c:pt>
                <c:pt idx="2">
                  <c:v>Roughen har passelig vanskelighetsgrad</c:v>
                </c:pt>
                <c:pt idx="3">
                  <c:v>Bunkere er godt vedlikeholdt</c:v>
                </c:pt>
                <c:pt idx="4">
                  <c:v>Greenene er jevne og ballen ruller "som den skal"</c:v>
                </c:pt>
                <c:pt idx="5">
                  <c:v>Hastigheten på greenene er passelig</c:v>
                </c:pt>
                <c:pt idx="6">
                  <c:v>Banen fremstår som velholdt</c:v>
                </c:pt>
                <c:pt idx="7">
                  <c:v>Banens design og tilstand gjør det rimelig lett å finne ballen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67</c:v>
                </c:pt>
                <c:pt idx="1">
                  <c:v>75</c:v>
                </c:pt>
                <c:pt idx="2">
                  <c:v>72</c:v>
                </c:pt>
                <c:pt idx="3">
                  <c:v>62</c:v>
                </c:pt>
                <c:pt idx="4">
                  <c:v>72</c:v>
                </c:pt>
                <c:pt idx="5">
                  <c:v>73</c:v>
                </c:pt>
                <c:pt idx="6">
                  <c:v>79</c:v>
                </c:pt>
                <c:pt idx="7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920585161964461E-2"/>
          <c:y val="2.8623471246422068E-2"/>
          <c:w val="0.91292232671543017"/>
          <c:h val="0.94275305750715588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circle"/>
            <c:size val="12"/>
            <c:spPr>
              <a:noFill/>
              <a:ln w="12700">
                <a:solidFill>
                  <a:schemeClr val="accent2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37F70BEC-BD80-459B-9EF6-3C07A893B5AD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98F-4B82-9BB3-8A5BF183EA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8CBBB2D-ADC7-4AEB-A502-C089FE3C49F5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98F-4B82-9BB3-8A5BF183EA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76B780C-E4F7-44B6-A57B-AB1E95A48228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98F-4B82-9BB3-8A5BF183EA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03D5737-D2CD-4B6D-8B9E-5DF858DEEDF0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98F-4B82-9BB3-8A5BF183EA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B023B8F-0287-4FC6-81A0-6CB77BAF487B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98F-4B82-9BB3-8A5BF183EA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BD16506-2C94-47E8-BA6F-0262A4302D9A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98F-4B82-9BB3-8A5BF183EA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FC49723-95FF-413D-B1D2-BCF0B8FE87B8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98F-4B82-9BB3-8A5BF183EA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26B7831-1FA7-453D-9C9E-A9D332481807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TP!$B$2</c:f>
              <c:numCache>
                <c:formatCode>General</c:formatCode>
                <c:ptCount val="8"/>
                <c:pt idx="0">
                  <c:v>0.20004646000000001</c:v>
                </c:pt>
                <c:pt idx="1">
                  <c:v>0.51959443000000005</c:v>
                </c:pt>
                <c:pt idx="2">
                  <c:v>0.38675818000000001</c:v>
                </c:pt>
                <c:pt idx="3">
                  <c:v>0.38163859</c:v>
                </c:pt>
                <c:pt idx="4">
                  <c:v>0.24439933</c:v>
                </c:pt>
                <c:pt idx="5">
                  <c:v>0.29476805</c:v>
                </c:pt>
                <c:pt idx="6">
                  <c:v>0.26547799999999999</c:v>
                </c:pt>
                <c:pt idx="7">
                  <c:v>0.19856699</c:v>
                </c:pt>
              </c:numCache>
            </c:numRef>
          </c:xVal>
          <c:yVal>
            <c:numRef>
              <c:f>TP!$C$2:$C$9</c:f>
              <c:numCache>
                <c:formatCode>General</c:formatCode>
                <c:ptCount val="8"/>
                <c:pt idx="0">
                  <c:v>58.615099999999998</c:v>
                </c:pt>
                <c:pt idx="1">
                  <c:v>89.128699999999995</c:v>
                </c:pt>
                <c:pt idx="2">
                  <c:v>84.332499999999996</c:v>
                </c:pt>
                <c:pt idx="3">
                  <c:v>78.6571</c:v>
                </c:pt>
                <c:pt idx="4">
                  <c:v>69.384500000000003</c:v>
                </c:pt>
                <c:pt idx="5">
                  <c:v>86.171099999999996</c:v>
                </c:pt>
                <c:pt idx="6">
                  <c:v>76.155699999999996</c:v>
                </c:pt>
                <c:pt idx="7">
                  <c:v>80.998400000000004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TP!$A$2:$A$9</c15:f>
                <c15:dlblRangeCache>
                  <c:ptCount val="8"/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198F-4B82-9BB3-8A5BF183EA4D}"/>
            </c:ext>
          </c:extLst>
        </c:ser>
        <c:ser>
          <c:idx val="1"/>
          <c:order val="1"/>
          <c:tx>
            <c:v/>
          </c:tx>
          <c:spPr>
            <a:ln w="25400">
              <a:solidFill>
                <a:srgbClr val="535353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8"/>
              <c:pt idx="0">
                <c:v>0.19856699</c:v>
              </c:pt>
              <c:pt idx="1">
                <c:v>0.51959443000000005</c:v>
              </c:pt>
              <c:pt idx="2">
                <c:v>0.51959443000000005</c:v>
              </c:pt>
              <c:pt idx="3">
                <c:v>0.51959443000000005</c:v>
              </c:pt>
              <c:pt idx="4">
                <c:v>0.51959443000000005</c:v>
              </c:pt>
              <c:pt idx="5">
                <c:v>0.51959443000000005</c:v>
              </c:pt>
              <c:pt idx="6">
                <c:v>0.51959443000000005</c:v>
              </c:pt>
              <c:pt idx="7">
                <c:v>0.51959443000000005</c:v>
              </c:pt>
            </c:numLit>
          </c:xVal>
          <c:yVal>
            <c:numLit>
              <c:formatCode>General</c:formatCode>
              <c:ptCount val="8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  <c:pt idx="4">
                <c:v>50</c:v>
              </c:pt>
              <c:pt idx="5">
                <c:v>50</c:v>
              </c:pt>
              <c:pt idx="6">
                <c:v>50</c:v>
              </c:pt>
              <c:pt idx="7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198F-4B82-9BB3-8A5BF183EA4D}"/>
            </c:ext>
          </c:extLst>
        </c:ser>
        <c:ser>
          <c:idx val="2"/>
          <c:order val="2"/>
          <c:tx>
            <c:v/>
          </c:tx>
          <c:spPr>
            <a:ln w="25400" cap="rnd" cmpd="sng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8"/>
              <c:pt idx="0">
                <c:v>0.19856699</c:v>
              </c:pt>
              <c:pt idx="1">
                <c:v>0.51959443000000005</c:v>
              </c:pt>
              <c:pt idx="2">
                <c:v>0.51959443000000005</c:v>
              </c:pt>
              <c:pt idx="3">
                <c:v>0.51959443000000005</c:v>
              </c:pt>
              <c:pt idx="4">
                <c:v>0.51959443000000005</c:v>
              </c:pt>
              <c:pt idx="5">
                <c:v>0.51959443000000005</c:v>
              </c:pt>
              <c:pt idx="6">
                <c:v>0.51959443000000005</c:v>
              </c:pt>
              <c:pt idx="7">
                <c:v>0.51959443000000005</c:v>
              </c:pt>
            </c:numLit>
          </c:xVal>
          <c:yVal>
            <c:numLit>
              <c:formatCode>General</c:formatCode>
              <c:ptCount val="8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  <c:pt idx="4">
                <c:v>50</c:v>
              </c:pt>
              <c:pt idx="5">
                <c:v>50</c:v>
              </c:pt>
              <c:pt idx="6">
                <c:v>50</c:v>
              </c:pt>
              <c:pt idx="7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B-198F-4B82-9BB3-8A5BF183EA4D}"/>
            </c:ext>
          </c:extLst>
        </c:ser>
        <c:ser>
          <c:idx val="3"/>
          <c:order val="3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8"/>
              <c:pt idx="0">
                <c:v>0.19856699</c:v>
              </c:pt>
              <c:pt idx="1">
                <c:v>0.51959443000000005</c:v>
              </c:pt>
              <c:pt idx="2">
                <c:v>0.51959443000000005</c:v>
              </c:pt>
              <c:pt idx="3">
                <c:v>0.51959443000000005</c:v>
              </c:pt>
              <c:pt idx="4">
                <c:v>0.51959443000000005</c:v>
              </c:pt>
              <c:pt idx="5">
                <c:v>0.51959443000000005</c:v>
              </c:pt>
              <c:pt idx="6">
                <c:v>0.51959443000000005</c:v>
              </c:pt>
              <c:pt idx="7">
                <c:v>0.51959443000000005</c:v>
              </c:pt>
            </c:numLit>
          </c:xVal>
          <c:yVal>
            <c:numLit>
              <c:formatCode>General</c:formatCode>
              <c:ptCount val="8"/>
              <c:pt idx="0">
                <c:v>65</c:v>
              </c:pt>
              <c:pt idx="1">
                <c:v>65</c:v>
              </c:pt>
              <c:pt idx="2">
                <c:v>65</c:v>
              </c:pt>
              <c:pt idx="3">
                <c:v>65</c:v>
              </c:pt>
              <c:pt idx="4">
                <c:v>65</c:v>
              </c:pt>
              <c:pt idx="5">
                <c:v>65</c:v>
              </c:pt>
              <c:pt idx="6">
                <c:v>65</c:v>
              </c:pt>
              <c:pt idx="7">
                <c:v>65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198F-4B82-9BB3-8A5BF183EA4D}"/>
            </c:ext>
          </c:extLst>
        </c:ser>
        <c:ser>
          <c:idx val="4"/>
          <c:order val="4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8"/>
              <c:pt idx="0">
                <c:v>0.19856699</c:v>
              </c:pt>
              <c:pt idx="1">
                <c:v>0.51959443000000005</c:v>
              </c:pt>
              <c:pt idx="2">
                <c:v>0.51959443000000005</c:v>
              </c:pt>
              <c:pt idx="3">
                <c:v>0.51959443000000005</c:v>
              </c:pt>
              <c:pt idx="4">
                <c:v>0.51959443000000005</c:v>
              </c:pt>
              <c:pt idx="5">
                <c:v>0.51959443000000005</c:v>
              </c:pt>
              <c:pt idx="6">
                <c:v>0.51959443000000005</c:v>
              </c:pt>
              <c:pt idx="7">
                <c:v>0.51959443000000005</c:v>
              </c:pt>
            </c:numLit>
          </c:xVal>
          <c:yVal>
            <c:numLit>
              <c:formatCode>General</c:formatCode>
              <c:ptCount val="8"/>
              <c:pt idx="0">
                <c:v>75</c:v>
              </c:pt>
              <c:pt idx="1">
                <c:v>75</c:v>
              </c:pt>
              <c:pt idx="2">
                <c:v>75</c:v>
              </c:pt>
              <c:pt idx="3">
                <c:v>75</c:v>
              </c:pt>
              <c:pt idx="4">
                <c:v>75</c:v>
              </c:pt>
              <c:pt idx="5">
                <c:v>75</c:v>
              </c:pt>
              <c:pt idx="6">
                <c:v>75</c:v>
              </c:pt>
              <c:pt idx="7">
                <c:v>75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F-198F-4B82-9BB3-8A5BF183EA4D}"/>
            </c:ext>
          </c:extLst>
        </c:ser>
        <c:ser>
          <c:idx val="5"/>
          <c:order val="5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8"/>
              <c:pt idx="0">
                <c:v>0.19856699</c:v>
              </c:pt>
              <c:pt idx="1">
                <c:v>0.51959443000000005</c:v>
              </c:pt>
              <c:pt idx="2">
                <c:v>0.51959443000000005</c:v>
              </c:pt>
              <c:pt idx="3">
                <c:v>0.51959443000000005</c:v>
              </c:pt>
              <c:pt idx="4">
                <c:v>0.51959443000000005</c:v>
              </c:pt>
              <c:pt idx="5">
                <c:v>0.51959443000000005</c:v>
              </c:pt>
              <c:pt idx="6">
                <c:v>0.51959443000000005</c:v>
              </c:pt>
              <c:pt idx="7">
                <c:v>0.51959443000000005</c:v>
              </c:pt>
            </c:numLit>
          </c:xVal>
          <c:yVal>
            <c:numLit>
              <c:formatCode>General</c:formatCode>
              <c:ptCount val="8"/>
              <c:pt idx="0">
                <c:v>85</c:v>
              </c:pt>
              <c:pt idx="1">
                <c:v>85</c:v>
              </c:pt>
              <c:pt idx="2">
                <c:v>85</c:v>
              </c:pt>
              <c:pt idx="3">
                <c:v>85</c:v>
              </c:pt>
              <c:pt idx="4">
                <c:v>85</c:v>
              </c:pt>
              <c:pt idx="5">
                <c:v>85</c:v>
              </c:pt>
              <c:pt idx="6">
                <c:v>85</c:v>
              </c:pt>
              <c:pt idx="7">
                <c:v>85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1-198F-4B82-9BB3-8A5BF183EA4D}"/>
            </c:ext>
          </c:extLst>
        </c:ser>
        <c:ser>
          <c:idx val="6"/>
          <c:order val="6"/>
          <c:tx>
            <c:v/>
          </c:tx>
          <c:spPr>
            <a:ln w="25400" cap="rnd">
              <a:solidFill>
                <a:schemeClr val="bg2">
                  <a:lumMod val="9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5400" cap="rnd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198F-4B82-9BB3-8A5BF183EA4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8"/>
              <c:pt idx="0">
                <c:v>0.19856699</c:v>
              </c:pt>
              <c:pt idx="1">
                <c:v>0.51959443000000005</c:v>
              </c:pt>
              <c:pt idx="2">
                <c:v>0.51959443000000005</c:v>
              </c:pt>
              <c:pt idx="3">
                <c:v>0.51959443000000005</c:v>
              </c:pt>
              <c:pt idx="4">
                <c:v>0.51959443000000005</c:v>
              </c:pt>
              <c:pt idx="5">
                <c:v>0.51959443000000005</c:v>
              </c:pt>
              <c:pt idx="6">
                <c:v>0.51959443000000005</c:v>
              </c:pt>
              <c:pt idx="7">
                <c:v>0.51959443000000005</c:v>
              </c:pt>
            </c:numLit>
          </c:xVal>
          <c:yVal>
            <c:numLit>
              <c:formatCode>General</c:formatCode>
              <c:ptCount val="8"/>
              <c:pt idx="0">
                <c:v>100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  <c:pt idx="5">
                <c:v>100</c:v>
              </c:pt>
              <c:pt idx="6">
                <c:v>100</c:v>
              </c:pt>
              <c:pt idx="7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3-198F-4B82-9BB3-8A5BF183EA4D}"/>
            </c:ext>
          </c:extLst>
        </c:ser>
        <c:ser>
          <c:idx val="7"/>
          <c:order val="7"/>
          <c:tx>
            <c:v>0.3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dPt>
            <c:idx val="1"/>
            <c:bubble3D val="0"/>
            <c:spPr>
              <a:ln w="25400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0-355B-2B49-86AD-BA4710A17739}"/>
              </c:ext>
            </c:extLst>
          </c:dPt>
          <c:xVal>
            <c:numLit>
              <c:formatCode>General</c:formatCode>
              <c:ptCount val="8"/>
              <c:pt idx="0">
                <c:v>0.3</c:v>
              </c:pt>
              <c:pt idx="1">
                <c:v>0.3</c:v>
              </c:pt>
              <c:pt idx="2">
                <c:v>0.3</c:v>
              </c:pt>
              <c:pt idx="3">
                <c:v>0.3</c:v>
              </c:pt>
              <c:pt idx="4">
                <c:v>0.3</c:v>
              </c:pt>
              <c:pt idx="5">
                <c:v>0.3</c:v>
              </c:pt>
              <c:pt idx="6">
                <c:v>0.3</c:v>
              </c:pt>
              <c:pt idx="7">
                <c:v>0.3</c:v>
              </c:pt>
            </c:numLit>
          </c:xVal>
          <c:yVal>
            <c:numLit>
              <c:formatCode>General</c:formatCode>
              <c:ptCount val="8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  <c:pt idx="5">
                <c:v>100</c:v>
              </c:pt>
              <c:pt idx="6">
                <c:v>100</c:v>
              </c:pt>
              <c:pt idx="7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4-198F-4B82-9BB3-8A5BF183EA4D}"/>
            </c:ext>
          </c:extLst>
        </c:ser>
        <c:ser>
          <c:idx val="8"/>
          <c:order val="8"/>
          <c:tx>
            <c:v>0.4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8"/>
              <c:pt idx="0">
                <c:v>0.4</c:v>
              </c:pt>
              <c:pt idx="1">
                <c:v>0.4</c:v>
              </c:pt>
              <c:pt idx="2">
                <c:v>0.4</c:v>
              </c:pt>
              <c:pt idx="3">
                <c:v>0.4</c:v>
              </c:pt>
              <c:pt idx="4">
                <c:v>0.4</c:v>
              </c:pt>
              <c:pt idx="5">
                <c:v>0.4</c:v>
              </c:pt>
              <c:pt idx="6">
                <c:v>0.4</c:v>
              </c:pt>
              <c:pt idx="7">
                <c:v>0.4</c:v>
              </c:pt>
            </c:numLit>
          </c:xVal>
          <c:yVal>
            <c:numLit>
              <c:formatCode>General</c:formatCode>
              <c:ptCount val="8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  <c:pt idx="5">
                <c:v>100</c:v>
              </c:pt>
              <c:pt idx="6">
                <c:v>100</c:v>
              </c:pt>
              <c:pt idx="7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5-198F-4B82-9BB3-8A5BF183E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45776"/>
        <c:axId val="111943856"/>
      </c:scatterChart>
      <c:valAx>
        <c:axId val="111945776"/>
        <c:scaling>
          <c:orientation val="minMax"/>
          <c:max val="0.51959443000000005"/>
          <c:min val="0.19856699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3856"/>
        <c:crosses val="autoZero"/>
        <c:crossBetween val="midCat"/>
        <c:majorUnit val="0.1"/>
      </c:valAx>
      <c:valAx>
        <c:axId val="111943856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5776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Det er en hyggelig atmosfære i klubben</c:v>
                </c:pt>
                <c:pt idx="1">
                  <c:v>Det er et godt sosialt miljø i klubben</c:v>
                </c:pt>
                <c:pt idx="2">
                  <c:v>Trysil Golf har et godt tilbud av sosiale arrangementer gjennom året</c:v>
                </c:pt>
                <c:pt idx="3">
                  <c:v>Tilbudet av sosiale grupper (dame-, herre-, senior-, juniorgruppe etc.) er godt</c:v>
                </c:pt>
                <c:pt idx="4">
                  <c:v>Det er lett å komme med i en sosial gruppe hvis man ønsker det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87</c:v>
                </c:pt>
                <c:pt idx="1">
                  <c:v>81</c:v>
                </c:pt>
                <c:pt idx="2">
                  <c:v>73</c:v>
                </c:pt>
                <c:pt idx="3">
                  <c:v>73</c:v>
                </c:pt>
                <c:pt idx="4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Det er en hyggelig atmosfære i klubben</c:v>
                </c:pt>
                <c:pt idx="1">
                  <c:v>Det er et godt sosialt miljø i klubben</c:v>
                </c:pt>
                <c:pt idx="2">
                  <c:v>Trysil Golf har et godt tilbud av sosiale arrangementer gjennom året</c:v>
                </c:pt>
                <c:pt idx="3">
                  <c:v>Tilbudet av sosiale grupper (dame-, herre-, senior-, juniorgruppe etc.) er godt</c:v>
                </c:pt>
                <c:pt idx="4">
                  <c:v>Det er lett å komme med i en sosial gruppe hvis man ønsker det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84</c:v>
                </c:pt>
                <c:pt idx="1">
                  <c:v>80</c:v>
                </c:pt>
                <c:pt idx="2">
                  <c:v>73</c:v>
                </c:pt>
                <c:pt idx="3">
                  <c:v>77</c:v>
                </c:pt>
                <c:pt idx="4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920585161964461E-2"/>
          <c:y val="2.8623471246422068E-2"/>
          <c:w val="0.91292232671543017"/>
          <c:h val="0.94275305750715588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circle"/>
            <c:size val="12"/>
            <c:spPr>
              <a:noFill/>
              <a:ln w="12700">
                <a:solidFill>
                  <a:schemeClr val="accent2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B9FA8101-A1AA-461E-89E0-AE55DCC61486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98F-4B82-9BB3-8A5BF183EA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A66A093-D26F-4C89-9637-50B2FB3A5387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98F-4B82-9BB3-8A5BF183EA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1393534-8170-4A60-8507-C90DE15096D4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98F-4B82-9BB3-8A5BF183EA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67C8CCD-649A-49D9-9853-BC63294BF669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98F-4B82-9BB3-8A5BF183EA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9020983-B442-40A6-86A1-E3FC5983032F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98F-4B82-9BB3-8A5BF183EA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6CF2412-3852-9547-904F-2C72F147A45E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98F-4B82-9BB3-8A5BF183EA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743449D-921A-AC43-B774-9FF31189E726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198F-4B82-9BB3-8A5BF183EA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C2556DD-4475-B54A-9529-1CD88F9F4558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TP!$B$2</c:f>
              <c:numCache>
                <c:formatCode>General</c:formatCode>
                <c:ptCount val="5"/>
                <c:pt idx="0">
                  <c:v>0.41240279000000002</c:v>
                </c:pt>
                <c:pt idx="1">
                  <c:v>0.39388793999999999</c:v>
                </c:pt>
                <c:pt idx="2">
                  <c:v>0.38780845000000003</c:v>
                </c:pt>
                <c:pt idx="3">
                  <c:v>0.37878719</c:v>
                </c:pt>
                <c:pt idx="4">
                  <c:v>0.45617162</c:v>
                </c:pt>
              </c:numCache>
            </c:numRef>
          </c:xVal>
          <c:yVal>
            <c:numRef>
              <c:f>TP!$C$2:$C$6</c:f>
              <c:numCache>
                <c:formatCode>General</c:formatCode>
                <c:ptCount val="5"/>
                <c:pt idx="0">
                  <c:v>80.740700000000004</c:v>
                </c:pt>
                <c:pt idx="1">
                  <c:v>73.452100000000002</c:v>
                </c:pt>
                <c:pt idx="2">
                  <c:v>74.947599999999994</c:v>
                </c:pt>
                <c:pt idx="3">
                  <c:v>72.744500000000002</c:v>
                </c:pt>
                <c:pt idx="4">
                  <c:v>87.301599999999993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TP!$A$2:$A$6</c15:f>
                <c15:dlblRangeCache>
                  <c:ptCount val="8"/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198F-4B82-9BB3-8A5BF183EA4D}"/>
            </c:ext>
          </c:extLst>
        </c:ser>
        <c:ser>
          <c:idx val="1"/>
          <c:order val="1"/>
          <c:tx>
            <c:v/>
          </c:tx>
          <c:spPr>
            <a:ln w="25400">
              <a:solidFill>
                <a:srgbClr val="535353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5"/>
              <c:pt idx="0">
                <c:v>0.2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</c:numLit>
          </c:xVal>
          <c:yVal>
            <c:numLit>
              <c:formatCode>General</c:formatCode>
              <c:ptCount val="5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  <c:pt idx="4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198F-4B82-9BB3-8A5BF183EA4D}"/>
            </c:ext>
          </c:extLst>
        </c:ser>
        <c:ser>
          <c:idx val="2"/>
          <c:order val="2"/>
          <c:tx>
            <c:v/>
          </c:tx>
          <c:spPr>
            <a:ln w="25400" cap="rnd" cmpd="sng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5"/>
              <c:pt idx="0">
                <c:v>0.2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</c:numLit>
          </c:xVal>
          <c:yVal>
            <c:numLit>
              <c:formatCode>General</c:formatCode>
              <c:ptCount val="5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  <c:pt idx="4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B-198F-4B82-9BB3-8A5BF183EA4D}"/>
            </c:ext>
          </c:extLst>
        </c:ser>
        <c:ser>
          <c:idx val="3"/>
          <c:order val="3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5"/>
              <c:pt idx="0">
                <c:v>0.2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</c:numLit>
          </c:xVal>
          <c:yVal>
            <c:numLit>
              <c:formatCode>General</c:formatCode>
              <c:ptCount val="5"/>
              <c:pt idx="0">
                <c:v>65</c:v>
              </c:pt>
              <c:pt idx="1">
                <c:v>65</c:v>
              </c:pt>
              <c:pt idx="2">
                <c:v>65</c:v>
              </c:pt>
              <c:pt idx="3">
                <c:v>65</c:v>
              </c:pt>
              <c:pt idx="4">
                <c:v>65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198F-4B82-9BB3-8A5BF183EA4D}"/>
            </c:ext>
          </c:extLst>
        </c:ser>
        <c:ser>
          <c:idx val="4"/>
          <c:order val="4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5"/>
              <c:pt idx="0">
                <c:v>0.2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</c:numLit>
          </c:xVal>
          <c:yVal>
            <c:numLit>
              <c:formatCode>General</c:formatCode>
              <c:ptCount val="5"/>
              <c:pt idx="0">
                <c:v>75</c:v>
              </c:pt>
              <c:pt idx="1">
                <c:v>75</c:v>
              </c:pt>
              <c:pt idx="2">
                <c:v>75</c:v>
              </c:pt>
              <c:pt idx="3">
                <c:v>75</c:v>
              </c:pt>
              <c:pt idx="4">
                <c:v>75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F-198F-4B82-9BB3-8A5BF183EA4D}"/>
            </c:ext>
          </c:extLst>
        </c:ser>
        <c:ser>
          <c:idx val="5"/>
          <c:order val="5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5"/>
              <c:pt idx="0">
                <c:v>0.2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</c:numLit>
          </c:xVal>
          <c:yVal>
            <c:numLit>
              <c:formatCode>General</c:formatCode>
              <c:ptCount val="5"/>
              <c:pt idx="0">
                <c:v>85</c:v>
              </c:pt>
              <c:pt idx="1">
                <c:v>85</c:v>
              </c:pt>
              <c:pt idx="2">
                <c:v>85</c:v>
              </c:pt>
              <c:pt idx="3">
                <c:v>85</c:v>
              </c:pt>
              <c:pt idx="4">
                <c:v>85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1-198F-4B82-9BB3-8A5BF183EA4D}"/>
            </c:ext>
          </c:extLst>
        </c:ser>
        <c:ser>
          <c:idx val="6"/>
          <c:order val="6"/>
          <c:tx>
            <c:v/>
          </c:tx>
          <c:spPr>
            <a:ln w="25400" cap="rnd">
              <a:solidFill>
                <a:schemeClr val="bg2">
                  <a:lumMod val="9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5400" cap="rnd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198F-4B82-9BB3-8A5BF183EA4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5"/>
              <c:pt idx="0">
                <c:v>0.2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</c:numLit>
          </c:xVal>
          <c:yVal>
            <c:numLit>
              <c:formatCode>General</c:formatCode>
              <c:ptCount val="5"/>
              <c:pt idx="0">
                <c:v>100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3-198F-4B82-9BB3-8A5BF183EA4D}"/>
            </c:ext>
          </c:extLst>
        </c:ser>
        <c:ser>
          <c:idx val="7"/>
          <c:order val="7"/>
          <c:tx>
            <c:v>0.3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dPt>
            <c:idx val="1"/>
            <c:bubble3D val="0"/>
            <c:spPr>
              <a:ln w="25400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0-355B-2B49-86AD-BA4710A17739}"/>
              </c:ext>
            </c:extLst>
          </c:dPt>
          <c:xVal>
            <c:numLit>
              <c:formatCode>General</c:formatCode>
              <c:ptCount val="5"/>
              <c:pt idx="0">
                <c:v>0.3</c:v>
              </c:pt>
              <c:pt idx="1">
                <c:v>0.3</c:v>
              </c:pt>
              <c:pt idx="2">
                <c:v>0.3</c:v>
              </c:pt>
              <c:pt idx="3">
                <c:v>0.3</c:v>
              </c:pt>
              <c:pt idx="4">
                <c:v>0.3</c:v>
              </c:pt>
            </c:numLit>
          </c:xVal>
          <c:yVal>
            <c:numLit>
              <c:formatCode>General</c:formatCode>
              <c:ptCount val="5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4-198F-4B82-9BB3-8A5BF183EA4D}"/>
            </c:ext>
          </c:extLst>
        </c:ser>
        <c:ser>
          <c:idx val="8"/>
          <c:order val="8"/>
          <c:tx>
            <c:v>0.4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5"/>
              <c:pt idx="0">
                <c:v>0.4</c:v>
              </c:pt>
              <c:pt idx="1">
                <c:v>0.4</c:v>
              </c:pt>
              <c:pt idx="2">
                <c:v>0.4</c:v>
              </c:pt>
              <c:pt idx="3">
                <c:v>0.4</c:v>
              </c:pt>
              <c:pt idx="4">
                <c:v>0.4</c:v>
              </c:pt>
            </c:numLit>
          </c:xVal>
          <c:yVal>
            <c:numLit>
              <c:formatCode>General</c:formatCode>
              <c:ptCount val="5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5-198F-4B82-9BB3-8A5BF183E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45776"/>
        <c:axId val="111943856"/>
      </c:scatterChart>
      <c:valAx>
        <c:axId val="111945776"/>
        <c:scaling>
          <c:orientation val="minMax"/>
          <c:max val="0.5"/>
          <c:min val="0.2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3856"/>
        <c:crosses val="autoZero"/>
        <c:crossBetween val="midCat"/>
        <c:majorUnit val="0.1"/>
      </c:valAx>
      <c:valAx>
        <c:axId val="111943856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5776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Restaurantens åpningstider passer mine behov</c:v>
                </c:pt>
                <c:pt idx="1">
                  <c:v>Matens kvalitet er god</c:v>
                </c:pt>
                <c:pt idx="2">
                  <c:v>Tilbudet av mat- og drikkevarer er tilstrekkelig stort og variert</c:v>
                </c:pt>
                <c:pt idx="3">
                  <c:v>Betjeningen og service i restauranten er god</c:v>
                </c:pt>
                <c:pt idx="4">
                  <c:v>Prisnivået i restauranten står i forhold til tilbud og kvalitet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67</c:v>
                </c:pt>
                <c:pt idx="1">
                  <c:v>75</c:v>
                </c:pt>
                <c:pt idx="2">
                  <c:v>68</c:v>
                </c:pt>
                <c:pt idx="3">
                  <c:v>81</c:v>
                </c:pt>
                <c:pt idx="4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Restaurantens åpningstider passer mine behov</c:v>
                </c:pt>
                <c:pt idx="1">
                  <c:v>Matens kvalitet er god</c:v>
                </c:pt>
                <c:pt idx="2">
                  <c:v>Tilbudet av mat- og drikkevarer er tilstrekkelig stort og variert</c:v>
                </c:pt>
                <c:pt idx="3">
                  <c:v>Betjeningen og service i restauranten er god</c:v>
                </c:pt>
                <c:pt idx="4">
                  <c:v>Prisnivået i restauranten står i forhold til tilbud og kvalitet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74</c:v>
                </c:pt>
                <c:pt idx="1">
                  <c:v>73</c:v>
                </c:pt>
                <c:pt idx="2">
                  <c:v>68</c:v>
                </c:pt>
                <c:pt idx="3">
                  <c:v>83</c:v>
                </c:pt>
                <c:pt idx="4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920585161964461E-2"/>
          <c:y val="2.8623471246422068E-2"/>
          <c:w val="0.91292232671543017"/>
          <c:h val="0.94275305750715588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circle"/>
            <c:size val="12"/>
            <c:spPr>
              <a:noFill/>
              <a:ln w="12700">
                <a:solidFill>
                  <a:schemeClr val="accent2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2A07694E-51AD-47E8-A563-6F313EBC3BB3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98F-4B82-9BB3-8A5BF183EA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C985F6A-5162-4C80-9D18-15695BA2F40F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98F-4B82-9BB3-8A5BF183EA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90F6293-8C76-42AD-94EE-A58A06B46E7C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98F-4B82-9BB3-8A5BF183EA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B1FA1E4-703E-4B58-B64D-90BA20D5204D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98F-4B82-9BB3-8A5BF183EA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0420B94-368E-4549-8806-68FB9FC27622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98F-4B82-9BB3-8A5BF183EA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6CF2412-3852-9547-904F-2C72F147A45E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98F-4B82-9BB3-8A5BF183EA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743449D-921A-AC43-B774-9FF31189E726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198F-4B82-9BB3-8A5BF183EA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C2556DD-4475-B54A-9529-1CD88F9F4558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TP!$B$2</c:f>
              <c:numCache>
                <c:formatCode>General</c:formatCode>
                <c:ptCount val="5"/>
                <c:pt idx="0">
                  <c:v>0.38005507999999999</c:v>
                </c:pt>
                <c:pt idx="1">
                  <c:v>0.29161746</c:v>
                </c:pt>
                <c:pt idx="2">
                  <c:v>0.35596498999999998</c:v>
                </c:pt>
                <c:pt idx="3">
                  <c:v>0.26407582000000002</c:v>
                </c:pt>
                <c:pt idx="4">
                  <c:v>0.26198112000000001</c:v>
                </c:pt>
              </c:numCache>
            </c:numRef>
          </c:xVal>
          <c:yVal>
            <c:numRef>
              <c:f>TP!$C$2:$C$6</c:f>
              <c:numCache>
                <c:formatCode>General</c:formatCode>
                <c:ptCount val="5"/>
                <c:pt idx="0">
                  <c:v>74.958500000000001</c:v>
                </c:pt>
                <c:pt idx="1">
                  <c:v>63.087200000000003</c:v>
                </c:pt>
                <c:pt idx="2">
                  <c:v>81.313100000000006</c:v>
                </c:pt>
                <c:pt idx="3">
                  <c:v>67.951599999999999</c:v>
                </c:pt>
                <c:pt idx="4">
                  <c:v>66.960999999999999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TP!$A$2:$A$6</c15:f>
                <c15:dlblRangeCache>
                  <c:ptCount val="8"/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198F-4B82-9BB3-8A5BF183EA4D}"/>
            </c:ext>
          </c:extLst>
        </c:ser>
        <c:ser>
          <c:idx val="1"/>
          <c:order val="1"/>
          <c:tx>
            <c:v/>
          </c:tx>
          <c:spPr>
            <a:ln w="25400">
              <a:solidFill>
                <a:srgbClr val="535353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5"/>
              <c:pt idx="0">
                <c:v>0.2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</c:numLit>
          </c:xVal>
          <c:yVal>
            <c:numLit>
              <c:formatCode>General</c:formatCode>
              <c:ptCount val="5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  <c:pt idx="4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198F-4B82-9BB3-8A5BF183EA4D}"/>
            </c:ext>
          </c:extLst>
        </c:ser>
        <c:ser>
          <c:idx val="2"/>
          <c:order val="2"/>
          <c:tx>
            <c:v/>
          </c:tx>
          <c:spPr>
            <a:ln w="25400" cap="rnd" cmpd="sng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5"/>
              <c:pt idx="0">
                <c:v>0.2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</c:numLit>
          </c:xVal>
          <c:yVal>
            <c:numLit>
              <c:formatCode>General</c:formatCode>
              <c:ptCount val="5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  <c:pt idx="4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B-198F-4B82-9BB3-8A5BF183EA4D}"/>
            </c:ext>
          </c:extLst>
        </c:ser>
        <c:ser>
          <c:idx val="3"/>
          <c:order val="3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5"/>
              <c:pt idx="0">
                <c:v>0.2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</c:numLit>
          </c:xVal>
          <c:yVal>
            <c:numLit>
              <c:formatCode>General</c:formatCode>
              <c:ptCount val="5"/>
              <c:pt idx="0">
                <c:v>65</c:v>
              </c:pt>
              <c:pt idx="1">
                <c:v>65</c:v>
              </c:pt>
              <c:pt idx="2">
                <c:v>65</c:v>
              </c:pt>
              <c:pt idx="3">
                <c:v>65</c:v>
              </c:pt>
              <c:pt idx="4">
                <c:v>65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198F-4B82-9BB3-8A5BF183EA4D}"/>
            </c:ext>
          </c:extLst>
        </c:ser>
        <c:ser>
          <c:idx val="4"/>
          <c:order val="4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5"/>
              <c:pt idx="0">
                <c:v>0.2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</c:numLit>
          </c:xVal>
          <c:yVal>
            <c:numLit>
              <c:formatCode>General</c:formatCode>
              <c:ptCount val="5"/>
              <c:pt idx="0">
                <c:v>75</c:v>
              </c:pt>
              <c:pt idx="1">
                <c:v>75</c:v>
              </c:pt>
              <c:pt idx="2">
                <c:v>75</c:v>
              </c:pt>
              <c:pt idx="3">
                <c:v>75</c:v>
              </c:pt>
              <c:pt idx="4">
                <c:v>75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F-198F-4B82-9BB3-8A5BF183EA4D}"/>
            </c:ext>
          </c:extLst>
        </c:ser>
        <c:ser>
          <c:idx val="5"/>
          <c:order val="5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5"/>
              <c:pt idx="0">
                <c:v>0.2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</c:numLit>
          </c:xVal>
          <c:yVal>
            <c:numLit>
              <c:formatCode>General</c:formatCode>
              <c:ptCount val="5"/>
              <c:pt idx="0">
                <c:v>85</c:v>
              </c:pt>
              <c:pt idx="1">
                <c:v>85</c:v>
              </c:pt>
              <c:pt idx="2">
                <c:v>85</c:v>
              </c:pt>
              <c:pt idx="3">
                <c:v>85</c:v>
              </c:pt>
              <c:pt idx="4">
                <c:v>85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1-198F-4B82-9BB3-8A5BF183EA4D}"/>
            </c:ext>
          </c:extLst>
        </c:ser>
        <c:ser>
          <c:idx val="6"/>
          <c:order val="6"/>
          <c:tx>
            <c:v/>
          </c:tx>
          <c:spPr>
            <a:ln w="25400" cap="rnd">
              <a:solidFill>
                <a:schemeClr val="bg2">
                  <a:lumMod val="9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5400" cap="rnd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198F-4B82-9BB3-8A5BF183EA4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5"/>
              <c:pt idx="0">
                <c:v>0.2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</c:numLit>
          </c:xVal>
          <c:yVal>
            <c:numLit>
              <c:formatCode>General</c:formatCode>
              <c:ptCount val="5"/>
              <c:pt idx="0">
                <c:v>100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3-198F-4B82-9BB3-8A5BF183EA4D}"/>
            </c:ext>
          </c:extLst>
        </c:ser>
        <c:ser>
          <c:idx val="7"/>
          <c:order val="7"/>
          <c:tx>
            <c:v>0.3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dPt>
            <c:idx val="1"/>
            <c:bubble3D val="0"/>
            <c:spPr>
              <a:ln w="25400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0-355B-2B49-86AD-BA4710A17739}"/>
              </c:ext>
            </c:extLst>
          </c:dPt>
          <c:xVal>
            <c:numLit>
              <c:formatCode>General</c:formatCode>
              <c:ptCount val="5"/>
              <c:pt idx="0">
                <c:v>0.3</c:v>
              </c:pt>
              <c:pt idx="1">
                <c:v>0.3</c:v>
              </c:pt>
              <c:pt idx="2">
                <c:v>0.3</c:v>
              </c:pt>
              <c:pt idx="3">
                <c:v>0.3</c:v>
              </c:pt>
              <c:pt idx="4">
                <c:v>0.3</c:v>
              </c:pt>
            </c:numLit>
          </c:xVal>
          <c:yVal>
            <c:numLit>
              <c:formatCode>General</c:formatCode>
              <c:ptCount val="5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4-198F-4B82-9BB3-8A5BF183EA4D}"/>
            </c:ext>
          </c:extLst>
        </c:ser>
        <c:ser>
          <c:idx val="8"/>
          <c:order val="8"/>
          <c:tx>
            <c:v>0.4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5"/>
              <c:pt idx="0">
                <c:v>0.4</c:v>
              </c:pt>
              <c:pt idx="1">
                <c:v>0.4</c:v>
              </c:pt>
              <c:pt idx="2">
                <c:v>0.4</c:v>
              </c:pt>
              <c:pt idx="3">
                <c:v>0.4</c:v>
              </c:pt>
              <c:pt idx="4">
                <c:v>0.4</c:v>
              </c:pt>
            </c:numLit>
          </c:xVal>
          <c:yVal>
            <c:numLit>
              <c:formatCode>General</c:formatCode>
              <c:ptCount val="5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5-198F-4B82-9BB3-8A5BF183E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45776"/>
        <c:axId val="111943856"/>
      </c:scatterChart>
      <c:valAx>
        <c:axId val="111945776"/>
        <c:scaling>
          <c:orientation val="minMax"/>
          <c:max val="0.5"/>
          <c:min val="0.2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3856"/>
        <c:crosses val="autoZero"/>
        <c:crossBetween val="midCat"/>
        <c:majorUnit val="0.1"/>
      </c:valAx>
      <c:valAx>
        <c:axId val="111943856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5776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Mer enn to ganger i uken</c:v>
                </c:pt>
                <c:pt idx="1">
                  <c:v>1-2 ganger i uken</c:v>
                </c:pt>
                <c:pt idx="2">
                  <c:v>Ca. 1 gang hver 14. dag</c:v>
                </c:pt>
                <c:pt idx="3">
                  <c:v>Ca. 1 gang i måneden</c:v>
                </c:pt>
                <c:pt idx="4">
                  <c:v>Mindre enn 1 gang i måneden</c:v>
                </c:pt>
                <c:pt idx="5">
                  <c:v>Aldri</c:v>
                </c:pt>
                <c:pt idx="6">
                  <c:v>Vet ikke</c:v>
                </c:pt>
              </c:strCache>
            </c:strRef>
          </c:cat>
          <c:val>
            <c:numRef>
              <c:f>Sheet1!$B$2:$B$8</c:f>
              <c:numCache>
                <c:formatCode>0.00</c:formatCode>
                <c:ptCount val="7"/>
                <c:pt idx="0">
                  <c:v>0.13</c:v>
                </c:pt>
                <c:pt idx="1">
                  <c:v>0.22</c:v>
                </c:pt>
                <c:pt idx="2">
                  <c:v>0.26</c:v>
                </c:pt>
                <c:pt idx="3">
                  <c:v>0.16</c:v>
                </c:pt>
                <c:pt idx="4">
                  <c:v>0.2</c:v>
                </c:pt>
                <c:pt idx="5">
                  <c:v>0.03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Mer enn to ganger i uken</c:v>
                </c:pt>
                <c:pt idx="1">
                  <c:v>1-2 ganger i uken</c:v>
                </c:pt>
                <c:pt idx="2">
                  <c:v>Ca. 1 gang hver 14. dag</c:v>
                </c:pt>
                <c:pt idx="3">
                  <c:v>Ca. 1 gang i måneden</c:v>
                </c:pt>
                <c:pt idx="4">
                  <c:v>Mindre enn 1 gang i måneden</c:v>
                </c:pt>
                <c:pt idx="5">
                  <c:v>Aldri</c:v>
                </c:pt>
                <c:pt idx="6">
                  <c:v>Vet ikke</c:v>
                </c:pt>
              </c:strCache>
            </c:strRef>
          </c:cat>
          <c:val>
            <c:numRef>
              <c:f>Sheet1!$C$2:$C$8</c:f>
              <c:numCache>
                <c:formatCode>0.00</c:formatCode>
                <c:ptCount val="7"/>
                <c:pt idx="0">
                  <c:v>0.13</c:v>
                </c:pt>
                <c:pt idx="1">
                  <c:v>0.33</c:v>
                </c:pt>
                <c:pt idx="2">
                  <c:v>0.23</c:v>
                </c:pt>
                <c:pt idx="3">
                  <c:v>0.12</c:v>
                </c:pt>
                <c:pt idx="4">
                  <c:v>0.13</c:v>
                </c:pt>
                <c:pt idx="5">
                  <c:v>0.04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Åpningstider</c:v>
                </c:pt>
                <c:pt idx="1">
                  <c:v>Service og betjening</c:v>
                </c:pt>
                <c:pt idx="2">
                  <c:v>Utvalg</c:v>
                </c:pt>
                <c:pt idx="3">
                  <c:v>Prisnivå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83</c:v>
                </c:pt>
                <c:pt idx="1">
                  <c:v>88</c:v>
                </c:pt>
                <c:pt idx="2">
                  <c:v>75</c:v>
                </c:pt>
                <c:pt idx="3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Åpningstider</c:v>
                </c:pt>
                <c:pt idx="1">
                  <c:v>Service og betjening</c:v>
                </c:pt>
                <c:pt idx="2">
                  <c:v>Utvalg</c:v>
                </c:pt>
                <c:pt idx="3">
                  <c:v>Prisnivå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80</c:v>
                </c:pt>
                <c:pt idx="1">
                  <c:v>84</c:v>
                </c:pt>
                <c:pt idx="2">
                  <c:v>70</c:v>
                </c:pt>
                <c:pt idx="3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Banen</c:v>
                </c:pt>
                <c:pt idx="1">
                  <c:v>Klubbens sosiale miljø</c:v>
                </c:pt>
                <c:pt idx="2">
                  <c:v>Mat og drikke</c:v>
                </c:pt>
                <c:pt idx="3">
                  <c:v>Proshop</c:v>
                </c:pt>
                <c:pt idx="4">
                  <c:v>Trening</c:v>
                </c:pt>
                <c:pt idx="5">
                  <c:v>Ledelse og informasjon</c:v>
                </c:pt>
                <c:pt idx="6">
                  <c:v>Priser og produkter</c:v>
                </c:pt>
                <c:pt idx="7">
                  <c:v>Service og opplevelse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78</c:v>
                </c:pt>
                <c:pt idx="1">
                  <c:v>80</c:v>
                </c:pt>
                <c:pt idx="2">
                  <c:v>71</c:v>
                </c:pt>
                <c:pt idx="3">
                  <c:v>80</c:v>
                </c:pt>
                <c:pt idx="4">
                  <c:v>85</c:v>
                </c:pt>
                <c:pt idx="5">
                  <c:v>79</c:v>
                </c:pt>
                <c:pt idx="6">
                  <c:v>79</c:v>
                </c:pt>
                <c:pt idx="7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Banen</c:v>
                </c:pt>
                <c:pt idx="1">
                  <c:v>Klubbens sosiale miljø</c:v>
                </c:pt>
                <c:pt idx="2">
                  <c:v>Mat og drikke</c:v>
                </c:pt>
                <c:pt idx="3">
                  <c:v>Proshop</c:v>
                </c:pt>
                <c:pt idx="4">
                  <c:v>Trening</c:v>
                </c:pt>
                <c:pt idx="5">
                  <c:v>Ledelse og informasjon</c:v>
                </c:pt>
                <c:pt idx="6">
                  <c:v>Priser og produkter</c:v>
                </c:pt>
                <c:pt idx="7">
                  <c:v>Service og opplevelse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71</c:v>
                </c:pt>
                <c:pt idx="1">
                  <c:v>77</c:v>
                </c:pt>
                <c:pt idx="2">
                  <c:v>73</c:v>
                </c:pt>
                <c:pt idx="3">
                  <c:v>76</c:v>
                </c:pt>
                <c:pt idx="4">
                  <c:v>83</c:v>
                </c:pt>
                <c:pt idx="5">
                  <c:v>77</c:v>
                </c:pt>
                <c:pt idx="6">
                  <c:v>75</c:v>
                </c:pt>
                <c:pt idx="7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920585161964461E-2"/>
          <c:y val="2.8623471246422068E-2"/>
          <c:w val="0.91292232671543017"/>
          <c:h val="0.94275305750715588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circle"/>
            <c:size val="12"/>
            <c:spPr>
              <a:noFill/>
              <a:ln w="12700">
                <a:solidFill>
                  <a:schemeClr val="accent2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4ADEC830-43E2-40C5-9EF7-E3C9D39B9866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98F-4B82-9BB3-8A5BF183EA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48826B8-6DA0-43A2-A544-70BF099F872E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98F-4B82-9BB3-8A5BF183EA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DBB1EE8-06CC-4A84-9E22-4B60AD50FB94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98F-4B82-9BB3-8A5BF183EA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BC5193B-32F1-4D90-8D3A-C8241415994C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98F-4B82-9BB3-8A5BF183EA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7AB5C41-E27D-4D49-A115-5A15022B9FE9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198F-4B82-9BB3-8A5BF183EA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6CF2412-3852-9547-904F-2C72F147A45E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98F-4B82-9BB3-8A5BF183EA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743449D-921A-AC43-B774-9FF31189E726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198F-4B82-9BB3-8A5BF183EA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C2556DD-4475-B54A-9529-1CD88F9F4558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TP!$B$2</c:f>
              <c:numCache>
                <c:formatCode>General</c:formatCode>
                <c:ptCount val="4"/>
                <c:pt idx="0">
                  <c:v>0.48874458999999998</c:v>
                </c:pt>
                <c:pt idx="1">
                  <c:v>0.34700248</c:v>
                </c:pt>
                <c:pt idx="2">
                  <c:v>0.54528840999999995</c:v>
                </c:pt>
                <c:pt idx="3">
                  <c:v>0.29983623999999998</c:v>
                </c:pt>
              </c:numCache>
            </c:numRef>
          </c:xVal>
          <c:yVal>
            <c:numRef>
              <c:f>TP!$C$2:$C$5</c:f>
              <c:numCache>
                <c:formatCode>General</c:formatCode>
                <c:ptCount val="4"/>
                <c:pt idx="0">
                  <c:v>82.549400000000006</c:v>
                </c:pt>
                <c:pt idx="1">
                  <c:v>70.860900000000001</c:v>
                </c:pt>
                <c:pt idx="2">
                  <c:v>88.013499999999993</c:v>
                </c:pt>
                <c:pt idx="3">
                  <c:v>75.300799999999995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TP!$A$2:$A$5</c15:f>
                <c15:dlblRangeCache>
                  <c:ptCount val="8"/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198F-4B82-9BB3-8A5BF183EA4D}"/>
            </c:ext>
          </c:extLst>
        </c:ser>
        <c:ser>
          <c:idx val="1"/>
          <c:order val="1"/>
          <c:tx>
            <c:v/>
          </c:tx>
          <c:spPr>
            <a:ln w="25400">
              <a:solidFill>
                <a:srgbClr val="535353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4"/>
              <c:pt idx="0">
                <c:v>0.2</c:v>
              </c:pt>
              <c:pt idx="1">
                <c:v>0.54528840999999995</c:v>
              </c:pt>
              <c:pt idx="2">
                <c:v>0.54528840999999995</c:v>
              </c:pt>
              <c:pt idx="3">
                <c:v>0.54528840999999995</c:v>
              </c:pt>
            </c:numLit>
          </c:xVal>
          <c:yVal>
            <c:numLit>
              <c:formatCode>General</c:formatCode>
              <c:ptCount val="4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198F-4B82-9BB3-8A5BF183EA4D}"/>
            </c:ext>
          </c:extLst>
        </c:ser>
        <c:ser>
          <c:idx val="2"/>
          <c:order val="2"/>
          <c:tx>
            <c:v/>
          </c:tx>
          <c:spPr>
            <a:ln w="25400" cap="rnd" cmpd="sng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4"/>
              <c:pt idx="0">
                <c:v>0.2</c:v>
              </c:pt>
              <c:pt idx="1">
                <c:v>0.54528840999999995</c:v>
              </c:pt>
              <c:pt idx="2">
                <c:v>0.54528840999999995</c:v>
              </c:pt>
              <c:pt idx="3">
                <c:v>0.54528840999999995</c:v>
              </c:pt>
            </c:numLit>
          </c:xVal>
          <c:yVal>
            <c:numLit>
              <c:formatCode>General</c:formatCode>
              <c:ptCount val="4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B-198F-4B82-9BB3-8A5BF183EA4D}"/>
            </c:ext>
          </c:extLst>
        </c:ser>
        <c:ser>
          <c:idx val="3"/>
          <c:order val="3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4"/>
              <c:pt idx="0">
                <c:v>0.2</c:v>
              </c:pt>
              <c:pt idx="1">
                <c:v>0.54528840999999995</c:v>
              </c:pt>
              <c:pt idx="2">
                <c:v>0.54528840999999995</c:v>
              </c:pt>
              <c:pt idx="3">
                <c:v>0.54528840999999995</c:v>
              </c:pt>
            </c:numLit>
          </c:xVal>
          <c:yVal>
            <c:numLit>
              <c:formatCode>General</c:formatCode>
              <c:ptCount val="4"/>
              <c:pt idx="0">
                <c:v>65</c:v>
              </c:pt>
              <c:pt idx="1">
                <c:v>65</c:v>
              </c:pt>
              <c:pt idx="2">
                <c:v>65</c:v>
              </c:pt>
              <c:pt idx="3">
                <c:v>65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198F-4B82-9BB3-8A5BF183EA4D}"/>
            </c:ext>
          </c:extLst>
        </c:ser>
        <c:ser>
          <c:idx val="4"/>
          <c:order val="4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4"/>
              <c:pt idx="0">
                <c:v>0.2</c:v>
              </c:pt>
              <c:pt idx="1">
                <c:v>0.54528840999999995</c:v>
              </c:pt>
              <c:pt idx="2">
                <c:v>0.54528840999999995</c:v>
              </c:pt>
              <c:pt idx="3">
                <c:v>0.54528840999999995</c:v>
              </c:pt>
            </c:numLit>
          </c:xVal>
          <c:yVal>
            <c:numLit>
              <c:formatCode>General</c:formatCode>
              <c:ptCount val="4"/>
              <c:pt idx="0">
                <c:v>75</c:v>
              </c:pt>
              <c:pt idx="1">
                <c:v>75</c:v>
              </c:pt>
              <c:pt idx="2">
                <c:v>75</c:v>
              </c:pt>
              <c:pt idx="3">
                <c:v>75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F-198F-4B82-9BB3-8A5BF183EA4D}"/>
            </c:ext>
          </c:extLst>
        </c:ser>
        <c:ser>
          <c:idx val="5"/>
          <c:order val="5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4"/>
              <c:pt idx="0">
                <c:v>0.2</c:v>
              </c:pt>
              <c:pt idx="1">
                <c:v>0.54528840999999995</c:v>
              </c:pt>
              <c:pt idx="2">
                <c:v>0.54528840999999995</c:v>
              </c:pt>
              <c:pt idx="3">
                <c:v>0.54528840999999995</c:v>
              </c:pt>
            </c:numLit>
          </c:xVal>
          <c:yVal>
            <c:numLit>
              <c:formatCode>General</c:formatCode>
              <c:ptCount val="4"/>
              <c:pt idx="0">
                <c:v>85</c:v>
              </c:pt>
              <c:pt idx="1">
                <c:v>85</c:v>
              </c:pt>
              <c:pt idx="2">
                <c:v>85</c:v>
              </c:pt>
              <c:pt idx="3">
                <c:v>85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1-198F-4B82-9BB3-8A5BF183EA4D}"/>
            </c:ext>
          </c:extLst>
        </c:ser>
        <c:ser>
          <c:idx val="6"/>
          <c:order val="6"/>
          <c:tx>
            <c:v/>
          </c:tx>
          <c:spPr>
            <a:ln w="25400" cap="rnd">
              <a:solidFill>
                <a:schemeClr val="bg2">
                  <a:lumMod val="9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5400" cap="rnd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198F-4B82-9BB3-8A5BF183EA4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4"/>
              <c:pt idx="0">
                <c:v>0.2</c:v>
              </c:pt>
              <c:pt idx="1">
                <c:v>0.54528840999999995</c:v>
              </c:pt>
              <c:pt idx="2">
                <c:v>0.54528840999999995</c:v>
              </c:pt>
              <c:pt idx="3">
                <c:v>0.54528840999999995</c:v>
              </c:pt>
            </c:numLit>
          </c:xVal>
          <c:yVal>
            <c:numLit>
              <c:formatCode>General</c:formatCode>
              <c:ptCount val="4"/>
              <c:pt idx="0">
                <c:v>100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3-198F-4B82-9BB3-8A5BF183EA4D}"/>
            </c:ext>
          </c:extLst>
        </c:ser>
        <c:ser>
          <c:idx val="7"/>
          <c:order val="7"/>
          <c:tx>
            <c:v>0.3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dPt>
            <c:idx val="1"/>
            <c:bubble3D val="0"/>
            <c:spPr>
              <a:ln w="25400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0-355B-2B49-86AD-BA4710A17739}"/>
              </c:ext>
            </c:extLst>
          </c:dPt>
          <c:xVal>
            <c:numLit>
              <c:formatCode>General</c:formatCode>
              <c:ptCount val="4"/>
              <c:pt idx="0">
                <c:v>0.3</c:v>
              </c:pt>
              <c:pt idx="1">
                <c:v>0.3</c:v>
              </c:pt>
              <c:pt idx="2">
                <c:v>0.3</c:v>
              </c:pt>
              <c:pt idx="3">
                <c:v>0.3</c:v>
              </c:pt>
            </c:numLit>
          </c:xVal>
          <c:yVal>
            <c:numLit>
              <c:formatCode>General</c:formatCode>
              <c:ptCount val="4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4-198F-4B82-9BB3-8A5BF183EA4D}"/>
            </c:ext>
          </c:extLst>
        </c:ser>
        <c:ser>
          <c:idx val="8"/>
          <c:order val="8"/>
          <c:tx>
            <c:v>0.4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4"/>
              <c:pt idx="0">
                <c:v>0.4</c:v>
              </c:pt>
              <c:pt idx="1">
                <c:v>0.4</c:v>
              </c:pt>
              <c:pt idx="2">
                <c:v>0.4</c:v>
              </c:pt>
              <c:pt idx="3">
                <c:v>0.4</c:v>
              </c:pt>
            </c:numLit>
          </c:xVal>
          <c:yVal>
            <c:numLit>
              <c:formatCode>General</c:formatCode>
              <c:ptCount val="4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5-198F-4B82-9BB3-8A5BF183E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45776"/>
        <c:axId val="111943856"/>
      </c:scatterChart>
      <c:valAx>
        <c:axId val="111945776"/>
        <c:scaling>
          <c:orientation val="minMax"/>
          <c:max val="0.54528840999999995"/>
          <c:min val="0.2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3856"/>
        <c:crosses val="autoZero"/>
        <c:crossBetween val="midCat"/>
        <c:majorUnit val="0.1"/>
      </c:valAx>
      <c:valAx>
        <c:axId val="111943856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5776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Ja  - en eller to ganger det seneste året</c:v>
                </c:pt>
                <c:pt idx="1">
                  <c:v>Ja - tre eller fire ganger det seneste året</c:v>
                </c:pt>
                <c:pt idx="2">
                  <c:v>Ja - fem eller seks ganger det seneste året</c:v>
                </c:pt>
                <c:pt idx="3">
                  <c:v>Ja - syv til ti ganger det det seneste året</c:v>
                </c:pt>
                <c:pt idx="4">
                  <c:v>Ja - mer enn ti ganger det det seneste året</c:v>
                </c:pt>
                <c:pt idx="5">
                  <c:v>Nei</c:v>
                </c:pt>
                <c:pt idx="6">
                  <c:v>Vet ikke</c:v>
                </c:pt>
              </c:strCache>
            </c:strRef>
          </c:cat>
          <c:val>
            <c:numRef>
              <c:f>Sheet1!$B$2:$B$8</c:f>
              <c:numCache>
                <c:formatCode>0.00</c:formatCode>
                <c:ptCount val="7"/>
                <c:pt idx="0">
                  <c:v>0.17</c:v>
                </c:pt>
                <c:pt idx="1">
                  <c:v>0.04</c:v>
                </c:pt>
                <c:pt idx="2">
                  <c:v>0.01</c:v>
                </c:pt>
                <c:pt idx="3">
                  <c:v>0</c:v>
                </c:pt>
                <c:pt idx="4">
                  <c:v>0</c:v>
                </c:pt>
                <c:pt idx="5">
                  <c:v>0.77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Ja  - en eller to ganger det seneste året</c:v>
                </c:pt>
                <c:pt idx="1">
                  <c:v>Ja - tre eller fire ganger det seneste året</c:v>
                </c:pt>
                <c:pt idx="2">
                  <c:v>Ja - fem eller seks ganger det seneste året</c:v>
                </c:pt>
                <c:pt idx="3">
                  <c:v>Ja - syv til ti ganger det det seneste året</c:v>
                </c:pt>
                <c:pt idx="4">
                  <c:v>Ja - mer enn ti ganger det det seneste året</c:v>
                </c:pt>
                <c:pt idx="5">
                  <c:v>Nei</c:v>
                </c:pt>
                <c:pt idx="6">
                  <c:v>Vet ikke</c:v>
                </c:pt>
              </c:strCache>
            </c:strRef>
          </c:cat>
          <c:val>
            <c:numRef>
              <c:f>Sheet1!$C$2:$C$8</c:f>
              <c:numCache>
                <c:formatCode>0.00</c:formatCode>
                <c:ptCount val="7"/>
                <c:pt idx="0">
                  <c:v>0.15</c:v>
                </c:pt>
                <c:pt idx="1">
                  <c:v>0.04</c:v>
                </c:pt>
                <c:pt idx="2">
                  <c:v>0.02</c:v>
                </c:pt>
                <c:pt idx="3">
                  <c:v>0.01</c:v>
                </c:pt>
                <c:pt idx="4">
                  <c:v>0.01</c:v>
                </c:pt>
                <c:pt idx="5">
                  <c:v>0.77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Har ikke hatt tid</c:v>
                </c:pt>
                <c:pt idx="1">
                  <c:v>Tror ikke det vil hjelpe mitt spill</c:v>
                </c:pt>
                <c:pt idx="2">
                  <c:v>Har bare ikke fått gjort det</c:v>
                </c:pt>
                <c:pt idx="3">
                  <c:v>Det er for dyrt</c:v>
                </c:pt>
                <c:pt idx="4">
                  <c:v>Ikke tilbud om den type trening som dekker mitt behov/mine ønsker (fellestrening, lagtrening, individuell trening, videofilming)</c:v>
                </c:pt>
                <c:pt idx="5">
                  <c:v>Benytter annen trener</c:v>
                </c:pt>
                <c:pt idx="6">
                  <c:v>Foretrekker å arbeide med eget spill uten trener</c:v>
                </c:pt>
                <c:pt idx="7">
                  <c:v>Føler at min alder er for høy til at det vil ha noen effekt</c:v>
                </c:pt>
                <c:pt idx="8">
                  <c:v>Andre årsaker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0.2</c:v>
                </c:pt>
                <c:pt idx="1">
                  <c:v>0.03</c:v>
                </c:pt>
                <c:pt idx="2">
                  <c:v>0.33</c:v>
                </c:pt>
                <c:pt idx="3">
                  <c:v>0.04</c:v>
                </c:pt>
                <c:pt idx="4">
                  <c:v>0.01</c:v>
                </c:pt>
                <c:pt idx="5">
                  <c:v>0.11</c:v>
                </c:pt>
                <c:pt idx="6">
                  <c:v>0.15</c:v>
                </c:pt>
                <c:pt idx="7">
                  <c:v>0.08</c:v>
                </c:pt>
                <c:pt idx="8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Har ikke hatt tid</c:v>
                </c:pt>
                <c:pt idx="1">
                  <c:v>Tror ikke det vil hjelpe mitt spill</c:v>
                </c:pt>
                <c:pt idx="2">
                  <c:v>Har bare ikke fått gjort det</c:v>
                </c:pt>
                <c:pt idx="3">
                  <c:v>Det er for dyrt</c:v>
                </c:pt>
                <c:pt idx="4">
                  <c:v>Ikke tilbud om den type trening som dekker mitt behov/mine ønsker (fellestrening, lagtrening, individuell trening, videofilming)</c:v>
                </c:pt>
                <c:pt idx="5">
                  <c:v>Benytter annen trener</c:v>
                </c:pt>
                <c:pt idx="6">
                  <c:v>Foretrekker å arbeide med eget spill uten trener</c:v>
                </c:pt>
                <c:pt idx="7">
                  <c:v>Føler at min alder er for høy til at det vil ha noen effekt</c:v>
                </c:pt>
                <c:pt idx="8">
                  <c:v>Andre årsaker</c:v>
                </c:pt>
              </c:strCache>
            </c:strRef>
          </c:cat>
          <c:val>
            <c:numRef>
              <c:f>Sheet1!$C$2:$C$10</c:f>
              <c:numCache>
                <c:formatCode>0.00</c:formatCode>
                <c:ptCount val="9"/>
                <c:pt idx="0">
                  <c:v>0.24</c:v>
                </c:pt>
                <c:pt idx="1">
                  <c:v>0.05</c:v>
                </c:pt>
                <c:pt idx="2">
                  <c:v>0.28999999999999998</c:v>
                </c:pt>
                <c:pt idx="3">
                  <c:v>0.1</c:v>
                </c:pt>
                <c:pt idx="4">
                  <c:v>0.02</c:v>
                </c:pt>
                <c:pt idx="5">
                  <c:v>0.08</c:v>
                </c:pt>
                <c:pt idx="6">
                  <c:v>0.19</c:v>
                </c:pt>
                <c:pt idx="7">
                  <c:v>0.11</c:v>
                </c:pt>
                <c:pt idx="8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920585161964461E-2"/>
          <c:y val="2.8623471246422068E-2"/>
          <c:w val="0.91292232671543017"/>
          <c:h val="0.94275305750715588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circle"/>
            <c:size val="12"/>
            <c:spPr>
              <a:noFill/>
              <a:ln w="12700">
                <a:solidFill>
                  <a:schemeClr val="accent2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4C9D7B94-218C-4FF8-AE41-618046238C8E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98F-4B82-9BB3-8A5BF183EA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216F732-D619-A142-84E7-D24E06D2C2D5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98F-4B82-9BB3-8A5BF183EA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DA16466-9935-2B44-B96C-8799D8DEA3BF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198F-4B82-9BB3-8A5BF183EA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295D4AB-3E1A-7442-B643-0CEBE4928B12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98F-4B82-9BB3-8A5BF183EA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7AB5C41-E27D-4D49-A115-5A15022B9FE9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198F-4B82-9BB3-8A5BF183EA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6CF2412-3852-9547-904F-2C72F147A45E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98F-4B82-9BB3-8A5BF183EA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743449D-921A-AC43-B774-9FF31189E726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198F-4B82-9BB3-8A5BF183EA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C2556DD-4475-B54A-9529-1CD88F9F4558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TP!$B$2</c:f>
              <c:numCache>
                <c:formatCode>General</c:formatCode>
                <c:ptCount val="1"/>
                <c:pt idx="0">
                  <c:v>0.38375975000000001</c:v>
                </c:pt>
              </c:numCache>
            </c:numRef>
          </c:xVal>
          <c:yVal>
            <c:numRef>
              <c:f>TP!$C$2:$C$2</c:f>
              <c:numCache>
                <c:formatCode>General</c:formatCode>
                <c:ptCount val="1"/>
                <c:pt idx="0">
                  <c:v>84.900300000000001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TP!$A$2:$A$2</c15:f>
                <c15:dlblRangeCache>
                  <c:ptCount val="8"/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198F-4B82-9BB3-8A5BF183EA4D}"/>
            </c:ext>
          </c:extLst>
        </c:ser>
        <c:ser>
          <c:idx val="1"/>
          <c:order val="1"/>
          <c:tx>
            <c:v/>
          </c:tx>
          <c:spPr>
            <a:ln w="25400">
              <a:solidFill>
                <a:srgbClr val="535353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1"/>
              <c:pt idx="0">
                <c:v>0.2</c:v>
              </c:pt>
            </c:numLit>
          </c:xVal>
          <c:yVal>
            <c:numLit>
              <c:formatCode>General</c:formatCode>
              <c:ptCount val="1"/>
              <c:pt idx="0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198F-4B82-9BB3-8A5BF183EA4D}"/>
            </c:ext>
          </c:extLst>
        </c:ser>
        <c:ser>
          <c:idx val="2"/>
          <c:order val="2"/>
          <c:tx>
            <c:v/>
          </c:tx>
          <c:spPr>
            <a:ln w="25400" cap="rnd" cmpd="sng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1"/>
              <c:pt idx="0">
                <c:v>0.2</c:v>
              </c:pt>
            </c:numLit>
          </c:xVal>
          <c:yVal>
            <c:numLit>
              <c:formatCode>General</c:formatCode>
              <c:ptCount val="1"/>
              <c:pt idx="0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B-198F-4B82-9BB3-8A5BF183EA4D}"/>
            </c:ext>
          </c:extLst>
        </c:ser>
        <c:ser>
          <c:idx val="3"/>
          <c:order val="3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1"/>
              <c:pt idx="0">
                <c:v>0.2</c:v>
              </c:pt>
            </c:numLit>
          </c:xVal>
          <c:yVal>
            <c:numLit>
              <c:formatCode>General</c:formatCode>
              <c:ptCount val="1"/>
              <c:pt idx="0">
                <c:v>65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198F-4B82-9BB3-8A5BF183EA4D}"/>
            </c:ext>
          </c:extLst>
        </c:ser>
        <c:ser>
          <c:idx val="4"/>
          <c:order val="4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1"/>
              <c:pt idx="0">
                <c:v>0.2</c:v>
              </c:pt>
            </c:numLit>
          </c:xVal>
          <c:yVal>
            <c:numLit>
              <c:formatCode>General</c:formatCode>
              <c:ptCount val="1"/>
              <c:pt idx="0">
                <c:v>75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F-198F-4B82-9BB3-8A5BF183EA4D}"/>
            </c:ext>
          </c:extLst>
        </c:ser>
        <c:ser>
          <c:idx val="5"/>
          <c:order val="5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1"/>
              <c:pt idx="0">
                <c:v>0.2</c:v>
              </c:pt>
            </c:numLit>
          </c:xVal>
          <c:yVal>
            <c:numLit>
              <c:formatCode>General</c:formatCode>
              <c:ptCount val="1"/>
              <c:pt idx="0">
                <c:v>85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1-198F-4B82-9BB3-8A5BF183EA4D}"/>
            </c:ext>
          </c:extLst>
        </c:ser>
        <c:ser>
          <c:idx val="6"/>
          <c:order val="6"/>
          <c:tx>
            <c:v/>
          </c:tx>
          <c:spPr>
            <a:ln w="25400" cap="rnd">
              <a:solidFill>
                <a:schemeClr val="bg2">
                  <a:lumMod val="9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5400" cap="rnd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198F-4B82-9BB3-8A5BF183EA4D}"/>
              </c:ext>
            </c:extLst>
          </c:dPt>
          <c:xVal>
            <c:numLit>
              <c:formatCode>General</c:formatCode>
              <c:ptCount val="1"/>
              <c:pt idx="0">
                <c:v>0.2</c:v>
              </c:pt>
            </c:numLit>
          </c:xVal>
          <c:yVal>
            <c:numLit>
              <c:formatCode>General</c:formatCode>
              <c:ptCount val="1"/>
              <c:pt idx="0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3-198F-4B82-9BB3-8A5BF183EA4D}"/>
            </c:ext>
          </c:extLst>
        </c:ser>
        <c:ser>
          <c:idx val="7"/>
          <c:order val="7"/>
          <c:tx>
            <c:v>0.3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dPt>
            <c:idx val="1"/>
            <c:bubble3D val="0"/>
            <c:spPr>
              <a:ln w="25400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0-355B-2B49-86AD-BA4710A17739}"/>
              </c:ext>
            </c:extLst>
          </c:dPt>
          <c:xVal>
            <c:numLit>
              <c:formatCode>General</c:formatCode>
              <c:ptCount val="1"/>
              <c:pt idx="0">
                <c:v>0.3</c:v>
              </c:pt>
            </c:numLit>
          </c:xVal>
          <c:yVal>
            <c:numLit>
              <c:formatCode>General</c:formatCode>
              <c:ptCount val="1"/>
              <c:pt idx="0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4-198F-4B82-9BB3-8A5BF183EA4D}"/>
            </c:ext>
          </c:extLst>
        </c:ser>
        <c:ser>
          <c:idx val="8"/>
          <c:order val="8"/>
          <c:tx>
            <c:v>0.4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1"/>
              <c:pt idx="0">
                <c:v>0.4</c:v>
              </c:pt>
            </c:numLit>
          </c:xVal>
          <c:yVal>
            <c:numLit>
              <c:formatCode>General</c:formatCode>
              <c:ptCount val="1"/>
              <c:pt idx="0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5-198F-4B82-9BB3-8A5BF183E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45776"/>
        <c:axId val="111943856"/>
      </c:scatterChart>
      <c:valAx>
        <c:axId val="111945776"/>
        <c:scaling>
          <c:orientation val="minMax"/>
          <c:max val="0.5"/>
          <c:min val="0.2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3856"/>
        <c:crosses val="autoZero"/>
        <c:crossBetween val="midCat"/>
        <c:majorUnit val="0.1"/>
      </c:valAx>
      <c:valAx>
        <c:axId val="111943856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5776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Jeg føler meg godt informert om vesentlige forhold og aktiviteter i klubben</c:v>
                </c:pt>
                <c:pt idx="1">
                  <c:v>Klubbens hjemmesider inneholder den informasjonen jeg trenger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Jeg føler meg godt informert om vesentlige forhold og aktiviteter i klubben</c:v>
                </c:pt>
                <c:pt idx="1">
                  <c:v>Klubbens hjemmesider inneholder den informasjonen jeg trenger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78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920585161964461E-2"/>
          <c:y val="2.8623471246422068E-2"/>
          <c:w val="0.91292232671543017"/>
          <c:h val="0.94275305750715588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circle"/>
            <c:size val="12"/>
            <c:spPr>
              <a:noFill/>
              <a:ln w="12700">
                <a:solidFill>
                  <a:schemeClr val="accent2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26D01B1C-429A-40A6-AAB3-AB0508327D5C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98F-4B82-9BB3-8A5BF183EA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C24F33C-1DA5-434F-972F-B0B04D67A3E1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98F-4B82-9BB3-8A5BF183EA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DA16466-9935-2B44-B96C-8799D8DEA3BF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198F-4B82-9BB3-8A5BF183EA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295D4AB-3E1A-7442-B643-0CEBE4928B12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98F-4B82-9BB3-8A5BF183EA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7AB5C41-E27D-4D49-A115-5A15022B9FE9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198F-4B82-9BB3-8A5BF183EA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6CF2412-3852-9547-904F-2C72F147A45E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98F-4B82-9BB3-8A5BF183EA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743449D-921A-AC43-B774-9FF31189E726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198F-4B82-9BB3-8A5BF183EA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C2556DD-4475-B54A-9529-1CD88F9F4558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TP!$B$2</c:f>
              <c:numCache>
                <c:formatCode>General</c:formatCode>
                <c:ptCount val="2"/>
                <c:pt idx="0">
                  <c:v>0.43206802999999999</c:v>
                </c:pt>
                <c:pt idx="1">
                  <c:v>0.38855890999999998</c:v>
                </c:pt>
              </c:numCache>
            </c:numRef>
          </c:xVal>
          <c:yVal>
            <c:numRef>
              <c:f>TP!$C$2:$C$3</c:f>
              <c:numCache>
                <c:formatCode>General</c:formatCode>
                <c:ptCount val="2"/>
                <c:pt idx="0">
                  <c:v>80.331299999999999</c:v>
                </c:pt>
                <c:pt idx="1">
                  <c:v>79.700900000000004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TP!$A$2:$A$3</c15:f>
                <c15:dlblRangeCache>
                  <c:ptCount val="8"/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198F-4B82-9BB3-8A5BF183EA4D}"/>
            </c:ext>
          </c:extLst>
        </c:ser>
        <c:ser>
          <c:idx val="1"/>
          <c:order val="1"/>
          <c:tx>
            <c:v/>
          </c:tx>
          <c:spPr>
            <a:ln w="25400">
              <a:solidFill>
                <a:srgbClr val="535353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0.2</c:v>
              </c:pt>
              <c:pt idx="1">
                <c:v>0.5</c:v>
              </c:pt>
            </c:numLit>
          </c:xVal>
          <c:yVal>
            <c:numLit>
              <c:formatCode>General</c:formatCode>
              <c:ptCount val="2"/>
              <c:pt idx="0">
                <c:v>50</c:v>
              </c:pt>
              <c:pt idx="1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198F-4B82-9BB3-8A5BF183EA4D}"/>
            </c:ext>
          </c:extLst>
        </c:ser>
        <c:ser>
          <c:idx val="2"/>
          <c:order val="2"/>
          <c:tx>
            <c:v/>
          </c:tx>
          <c:spPr>
            <a:ln w="25400" cap="rnd" cmpd="sng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0.2</c:v>
              </c:pt>
              <c:pt idx="1">
                <c:v>0.5</c:v>
              </c:pt>
            </c:numLit>
          </c:xVal>
          <c:yVal>
            <c:numLit>
              <c:formatCode>General</c:formatCode>
              <c:ptCount val="2"/>
              <c:pt idx="0">
                <c:v>50</c:v>
              </c:pt>
              <c:pt idx="1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B-198F-4B82-9BB3-8A5BF183EA4D}"/>
            </c:ext>
          </c:extLst>
        </c:ser>
        <c:ser>
          <c:idx val="3"/>
          <c:order val="3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0.2</c:v>
              </c:pt>
              <c:pt idx="1">
                <c:v>0.5</c:v>
              </c:pt>
            </c:numLit>
          </c:xVal>
          <c:yVal>
            <c:numLit>
              <c:formatCode>General</c:formatCode>
              <c:ptCount val="2"/>
              <c:pt idx="0">
                <c:v>65</c:v>
              </c:pt>
              <c:pt idx="1">
                <c:v>65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198F-4B82-9BB3-8A5BF183EA4D}"/>
            </c:ext>
          </c:extLst>
        </c:ser>
        <c:ser>
          <c:idx val="4"/>
          <c:order val="4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0.2</c:v>
              </c:pt>
              <c:pt idx="1">
                <c:v>0.5</c:v>
              </c:pt>
            </c:numLit>
          </c:xVal>
          <c:yVal>
            <c:numLit>
              <c:formatCode>General</c:formatCode>
              <c:ptCount val="2"/>
              <c:pt idx="0">
                <c:v>75</c:v>
              </c:pt>
              <c:pt idx="1">
                <c:v>75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F-198F-4B82-9BB3-8A5BF183EA4D}"/>
            </c:ext>
          </c:extLst>
        </c:ser>
        <c:ser>
          <c:idx val="5"/>
          <c:order val="5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0.2</c:v>
              </c:pt>
              <c:pt idx="1">
                <c:v>0.5</c:v>
              </c:pt>
            </c:numLit>
          </c:xVal>
          <c:yVal>
            <c:numLit>
              <c:formatCode>General</c:formatCode>
              <c:ptCount val="2"/>
              <c:pt idx="0">
                <c:v>85</c:v>
              </c:pt>
              <c:pt idx="1">
                <c:v>85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1-198F-4B82-9BB3-8A5BF183EA4D}"/>
            </c:ext>
          </c:extLst>
        </c:ser>
        <c:ser>
          <c:idx val="6"/>
          <c:order val="6"/>
          <c:tx>
            <c:v/>
          </c:tx>
          <c:spPr>
            <a:ln w="25400" cap="rnd">
              <a:solidFill>
                <a:schemeClr val="bg2">
                  <a:lumMod val="9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5400" cap="rnd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198F-4B82-9BB3-8A5BF183EA4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0.2</c:v>
              </c:pt>
              <c:pt idx="1">
                <c:v>0.5</c:v>
              </c:pt>
            </c:numLit>
          </c:xVal>
          <c:yVal>
            <c:numLit>
              <c:formatCode>General</c:formatCode>
              <c:ptCount val="2"/>
              <c:pt idx="0">
                <c:v>100</c:v>
              </c:pt>
              <c:pt idx="1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3-198F-4B82-9BB3-8A5BF183EA4D}"/>
            </c:ext>
          </c:extLst>
        </c:ser>
        <c:ser>
          <c:idx val="7"/>
          <c:order val="7"/>
          <c:tx>
            <c:v>0.3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dPt>
            <c:idx val="1"/>
            <c:bubble3D val="0"/>
            <c:spPr>
              <a:ln w="25400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0-355B-2B49-86AD-BA4710A17739}"/>
              </c:ext>
            </c:extLst>
          </c:dPt>
          <c:xVal>
            <c:numLit>
              <c:formatCode>General</c:formatCode>
              <c:ptCount val="2"/>
              <c:pt idx="0">
                <c:v>0.3</c:v>
              </c:pt>
              <c:pt idx="1">
                <c:v>0.3</c:v>
              </c:pt>
            </c:numLit>
          </c:xVal>
          <c:yVal>
            <c:numLit>
              <c:formatCode>General</c:formatCode>
              <c:ptCount val="2"/>
              <c:pt idx="0">
                <c:v>50</c:v>
              </c:pt>
              <c:pt idx="1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4-198F-4B82-9BB3-8A5BF183EA4D}"/>
            </c:ext>
          </c:extLst>
        </c:ser>
        <c:ser>
          <c:idx val="8"/>
          <c:order val="8"/>
          <c:tx>
            <c:v>0.4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0.4</c:v>
              </c:pt>
              <c:pt idx="1">
                <c:v>0.4</c:v>
              </c:pt>
            </c:numLit>
          </c:xVal>
          <c:yVal>
            <c:numLit>
              <c:formatCode>General</c:formatCode>
              <c:ptCount val="2"/>
              <c:pt idx="0">
                <c:v>50</c:v>
              </c:pt>
              <c:pt idx="1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5-198F-4B82-9BB3-8A5BF183E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45776"/>
        <c:axId val="111943856"/>
      </c:scatterChart>
      <c:valAx>
        <c:axId val="111945776"/>
        <c:scaling>
          <c:orientation val="minMax"/>
          <c:max val="0.5"/>
          <c:min val="0.2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3856"/>
        <c:crosses val="autoZero"/>
        <c:crossBetween val="midCat"/>
        <c:majorUnit val="0.1"/>
      </c:valAx>
      <c:valAx>
        <c:axId val="111943856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5776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Klubbens forskjellige kontingentkategorier dekker mine behov</c:v>
                </c:pt>
                <c:pt idx="1">
                  <c:v>Sammenlignet med andre klubber er prisene i Trysil Golf fornuftige</c:v>
                </c:pt>
                <c:pt idx="2">
                  <c:v>Jeg synes mitt medlemskap gir stor verdi for pengene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82</c:v>
                </c:pt>
                <c:pt idx="1">
                  <c:v>78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Klubbens forskjellige kontingentkategorier dekker mine behov</c:v>
                </c:pt>
                <c:pt idx="1">
                  <c:v>Sammenlignet med andre klubber er prisene i Trysil Golf fornuftige</c:v>
                </c:pt>
                <c:pt idx="2">
                  <c:v>Jeg synes mitt medlemskap gir stor verdi for pengene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78</c:v>
                </c:pt>
                <c:pt idx="1">
                  <c:v>74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920585161964461E-2"/>
          <c:y val="2.8623471246422068E-2"/>
          <c:w val="0.91292232671543017"/>
          <c:h val="0.94275305750715588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circle"/>
            <c:size val="12"/>
            <c:spPr>
              <a:noFill/>
              <a:ln w="12700">
                <a:solidFill>
                  <a:schemeClr val="accent2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6E4B221C-D272-4E98-8932-30B23A14B2A3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98F-4B82-9BB3-8A5BF183EA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2FF2E2D-27A3-4D47-9A85-55836596EED6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98F-4B82-9BB3-8A5BF183EA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DA16466-9935-2B44-B96C-8799D8DEA3BF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198F-4B82-9BB3-8A5BF183EA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295D4AB-3E1A-7442-B643-0CEBE4928B12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98F-4B82-9BB3-8A5BF183EA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7AB5C41-E27D-4D49-A115-5A15022B9FE9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198F-4B82-9BB3-8A5BF183EA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6CF2412-3852-9547-904F-2C72F147A45E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98F-4B82-9BB3-8A5BF183EA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743449D-921A-AC43-B774-9FF31189E726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198F-4B82-9BB3-8A5BF183EA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C2556DD-4475-B54A-9529-1CD88F9F4558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TP!$B$2</c:f>
              <c:numCache>
                <c:formatCode>General</c:formatCode>
                <c:ptCount val="2"/>
                <c:pt idx="0">
                  <c:v>0.53184220000000004</c:v>
                </c:pt>
                <c:pt idx="1">
                  <c:v>0.40443063000000001</c:v>
                </c:pt>
              </c:numCache>
            </c:numRef>
          </c:xVal>
          <c:yVal>
            <c:numRef>
              <c:f>TP!$C$2:$C$3</c:f>
              <c:numCache>
                <c:formatCode>General</c:formatCode>
                <c:ptCount val="2"/>
                <c:pt idx="0">
                  <c:v>77.777799999999999</c:v>
                </c:pt>
                <c:pt idx="1">
                  <c:v>82.309899999999999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TP!$A$2:$A$3</c15:f>
                <c15:dlblRangeCache>
                  <c:ptCount val="8"/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198F-4B82-9BB3-8A5BF183EA4D}"/>
            </c:ext>
          </c:extLst>
        </c:ser>
        <c:ser>
          <c:idx val="1"/>
          <c:order val="1"/>
          <c:tx>
            <c:v/>
          </c:tx>
          <c:spPr>
            <a:ln w="25400">
              <a:solidFill>
                <a:srgbClr val="535353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0.2</c:v>
              </c:pt>
              <c:pt idx="1">
                <c:v>0.53184220000000004</c:v>
              </c:pt>
            </c:numLit>
          </c:xVal>
          <c:yVal>
            <c:numLit>
              <c:formatCode>General</c:formatCode>
              <c:ptCount val="2"/>
              <c:pt idx="0">
                <c:v>50</c:v>
              </c:pt>
              <c:pt idx="1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198F-4B82-9BB3-8A5BF183EA4D}"/>
            </c:ext>
          </c:extLst>
        </c:ser>
        <c:ser>
          <c:idx val="2"/>
          <c:order val="2"/>
          <c:tx>
            <c:v/>
          </c:tx>
          <c:spPr>
            <a:ln w="25400" cap="rnd" cmpd="sng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0.2</c:v>
              </c:pt>
              <c:pt idx="1">
                <c:v>0.53184220000000004</c:v>
              </c:pt>
            </c:numLit>
          </c:xVal>
          <c:yVal>
            <c:numLit>
              <c:formatCode>General</c:formatCode>
              <c:ptCount val="2"/>
              <c:pt idx="0">
                <c:v>50</c:v>
              </c:pt>
              <c:pt idx="1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B-198F-4B82-9BB3-8A5BF183EA4D}"/>
            </c:ext>
          </c:extLst>
        </c:ser>
        <c:ser>
          <c:idx val="3"/>
          <c:order val="3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0.2</c:v>
              </c:pt>
              <c:pt idx="1">
                <c:v>0.53184220000000004</c:v>
              </c:pt>
            </c:numLit>
          </c:xVal>
          <c:yVal>
            <c:numLit>
              <c:formatCode>General</c:formatCode>
              <c:ptCount val="2"/>
              <c:pt idx="0">
                <c:v>65</c:v>
              </c:pt>
              <c:pt idx="1">
                <c:v>65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198F-4B82-9BB3-8A5BF183EA4D}"/>
            </c:ext>
          </c:extLst>
        </c:ser>
        <c:ser>
          <c:idx val="4"/>
          <c:order val="4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0.2</c:v>
              </c:pt>
              <c:pt idx="1">
                <c:v>0.53184220000000004</c:v>
              </c:pt>
            </c:numLit>
          </c:xVal>
          <c:yVal>
            <c:numLit>
              <c:formatCode>General</c:formatCode>
              <c:ptCount val="2"/>
              <c:pt idx="0">
                <c:v>75</c:v>
              </c:pt>
              <c:pt idx="1">
                <c:v>75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F-198F-4B82-9BB3-8A5BF183EA4D}"/>
            </c:ext>
          </c:extLst>
        </c:ser>
        <c:ser>
          <c:idx val="5"/>
          <c:order val="5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0.2</c:v>
              </c:pt>
              <c:pt idx="1">
                <c:v>0.53184220000000004</c:v>
              </c:pt>
            </c:numLit>
          </c:xVal>
          <c:yVal>
            <c:numLit>
              <c:formatCode>General</c:formatCode>
              <c:ptCount val="2"/>
              <c:pt idx="0">
                <c:v>85</c:v>
              </c:pt>
              <c:pt idx="1">
                <c:v>85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1-198F-4B82-9BB3-8A5BF183EA4D}"/>
            </c:ext>
          </c:extLst>
        </c:ser>
        <c:ser>
          <c:idx val="6"/>
          <c:order val="6"/>
          <c:tx>
            <c:v/>
          </c:tx>
          <c:spPr>
            <a:ln w="25400" cap="rnd">
              <a:solidFill>
                <a:schemeClr val="bg2">
                  <a:lumMod val="9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5400" cap="rnd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198F-4B82-9BB3-8A5BF183EA4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0.2</c:v>
              </c:pt>
              <c:pt idx="1">
                <c:v>0.53184220000000004</c:v>
              </c:pt>
            </c:numLit>
          </c:xVal>
          <c:yVal>
            <c:numLit>
              <c:formatCode>General</c:formatCode>
              <c:ptCount val="2"/>
              <c:pt idx="0">
                <c:v>100</c:v>
              </c:pt>
              <c:pt idx="1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3-198F-4B82-9BB3-8A5BF183EA4D}"/>
            </c:ext>
          </c:extLst>
        </c:ser>
        <c:ser>
          <c:idx val="7"/>
          <c:order val="7"/>
          <c:tx>
            <c:v>0.3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dPt>
            <c:idx val="1"/>
            <c:bubble3D val="0"/>
            <c:spPr>
              <a:ln w="25400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0-355B-2B49-86AD-BA4710A17739}"/>
              </c:ext>
            </c:extLst>
          </c:dPt>
          <c:xVal>
            <c:numLit>
              <c:formatCode>General</c:formatCode>
              <c:ptCount val="2"/>
              <c:pt idx="0">
                <c:v>0.3</c:v>
              </c:pt>
              <c:pt idx="1">
                <c:v>0.3</c:v>
              </c:pt>
            </c:numLit>
          </c:xVal>
          <c:yVal>
            <c:numLit>
              <c:formatCode>General</c:formatCode>
              <c:ptCount val="2"/>
              <c:pt idx="0">
                <c:v>50</c:v>
              </c:pt>
              <c:pt idx="1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4-198F-4B82-9BB3-8A5BF183EA4D}"/>
            </c:ext>
          </c:extLst>
        </c:ser>
        <c:ser>
          <c:idx val="8"/>
          <c:order val="8"/>
          <c:tx>
            <c:v>0.4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0.4</c:v>
              </c:pt>
              <c:pt idx="1">
                <c:v>0.4</c:v>
              </c:pt>
            </c:numLit>
          </c:xVal>
          <c:yVal>
            <c:numLit>
              <c:formatCode>General</c:formatCode>
              <c:ptCount val="2"/>
              <c:pt idx="0">
                <c:v>50</c:v>
              </c:pt>
              <c:pt idx="1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5-198F-4B82-9BB3-8A5BF183E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45776"/>
        <c:axId val="111943856"/>
      </c:scatterChart>
      <c:valAx>
        <c:axId val="111945776"/>
        <c:scaling>
          <c:orientation val="minMax"/>
          <c:max val="0.53184220000000004"/>
          <c:min val="0.2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3856"/>
        <c:crosses val="autoZero"/>
        <c:crossBetween val="midCat"/>
        <c:majorUnit val="0.1"/>
      </c:valAx>
      <c:valAx>
        <c:axId val="111943856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5776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Klubbavhengig</c:v>
                </c:pt>
                <c:pt idx="1">
                  <c:v>Klubbuavhengig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0.36</c:v>
                </c:pt>
                <c:pt idx="1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Klubbavhengig</c:v>
                </c:pt>
                <c:pt idx="1">
                  <c:v>Klubbuavhengig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0">
                  <c:v>0.36</c:v>
                </c:pt>
                <c:pt idx="1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Mer enn to ganger i uken</c:v>
                </c:pt>
                <c:pt idx="1">
                  <c:v>1-2 ganger i uken</c:v>
                </c:pt>
                <c:pt idx="2">
                  <c:v>Ca. 1 gang hver 14. dag</c:v>
                </c:pt>
                <c:pt idx="3">
                  <c:v>Ca. 1 gang i måneden</c:v>
                </c:pt>
                <c:pt idx="4">
                  <c:v>Mindre enn 1 gang i måneden</c:v>
                </c:pt>
                <c:pt idx="5">
                  <c:v>Aldri</c:v>
                </c:pt>
                <c:pt idx="6">
                  <c:v>Vet ikke</c:v>
                </c:pt>
              </c:strCache>
            </c:strRef>
          </c:cat>
          <c:val>
            <c:numRef>
              <c:f>Sheet1!$B$2:$B$8</c:f>
              <c:numCache>
                <c:formatCode>0.00</c:formatCode>
                <c:ptCount val="7"/>
                <c:pt idx="0">
                  <c:v>0.13</c:v>
                </c:pt>
                <c:pt idx="1">
                  <c:v>0.34</c:v>
                </c:pt>
                <c:pt idx="2">
                  <c:v>0.25</c:v>
                </c:pt>
                <c:pt idx="3">
                  <c:v>0.12</c:v>
                </c:pt>
                <c:pt idx="4">
                  <c:v>0.13</c:v>
                </c:pt>
                <c:pt idx="5">
                  <c:v>0.02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Mer enn to ganger i uken</c:v>
                </c:pt>
                <c:pt idx="1">
                  <c:v>1-2 ganger i uken</c:v>
                </c:pt>
                <c:pt idx="2">
                  <c:v>Ca. 1 gang hver 14. dag</c:v>
                </c:pt>
                <c:pt idx="3">
                  <c:v>Ca. 1 gang i måneden</c:v>
                </c:pt>
                <c:pt idx="4">
                  <c:v>Mindre enn 1 gang i måneden</c:v>
                </c:pt>
                <c:pt idx="5">
                  <c:v>Aldri</c:v>
                </c:pt>
                <c:pt idx="6">
                  <c:v>Vet ikke</c:v>
                </c:pt>
              </c:strCache>
            </c:strRef>
          </c:cat>
          <c:val>
            <c:numRef>
              <c:f>Sheet1!$C$2:$C$8</c:f>
              <c:numCache>
                <c:formatCode>0.00</c:formatCode>
                <c:ptCount val="7"/>
                <c:pt idx="0">
                  <c:v>0.19</c:v>
                </c:pt>
                <c:pt idx="1">
                  <c:v>0.44</c:v>
                </c:pt>
                <c:pt idx="2">
                  <c:v>0.2</c:v>
                </c:pt>
                <c:pt idx="3">
                  <c:v>0.08</c:v>
                </c:pt>
                <c:pt idx="4">
                  <c:v>0.06</c:v>
                </c:pt>
                <c:pt idx="5">
                  <c:v>0.02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920585161964461E-2"/>
          <c:y val="2.8623471246422068E-2"/>
          <c:w val="0.91292232671543017"/>
          <c:h val="0.94275305750715588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circle"/>
            <c:size val="12"/>
            <c:spPr>
              <a:noFill/>
              <a:ln w="12700">
                <a:solidFill>
                  <a:schemeClr val="accent2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AD8D4610-4166-4DAD-A96C-CCA1514CC264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98F-4B82-9BB3-8A5BF183EA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64A53A1-5D0D-4DCD-87EC-D7F3458FA4CF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98F-4B82-9BB3-8A5BF183EA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0D364A4-4ADE-4D0B-845E-40F741AE5E41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98F-4B82-9BB3-8A5BF183EA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D7697B1-E76D-413B-915D-E6E6531DA135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98F-4B82-9BB3-8A5BF183EA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C23A3A3-9A77-4948-AC0C-9B5CF9F82769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98F-4B82-9BB3-8A5BF183EA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FA2890A-5184-4B48-9A59-26591D6F9A7A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98F-4B82-9BB3-8A5BF183EA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94A78EA-2D94-41F1-8C45-81181D295964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98F-4B82-9BB3-8A5BF183EA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4E83801-893B-4941-9A2B-CE15605DE9D0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TP!$B$2</c:f>
              <c:numCache>
                <c:formatCode>General</c:formatCode>
                <c:ptCount val="8"/>
                <c:pt idx="0">
                  <c:v>0.55009054999999996</c:v>
                </c:pt>
                <c:pt idx="1">
                  <c:v>0.53863083</c:v>
                </c:pt>
                <c:pt idx="2">
                  <c:v>0.48874869999999998</c:v>
                </c:pt>
                <c:pt idx="3">
                  <c:v>0.43295792</c:v>
                </c:pt>
                <c:pt idx="4">
                  <c:v>0.41882940000000002</c:v>
                </c:pt>
                <c:pt idx="5">
                  <c:v>0.33854055</c:v>
                </c:pt>
                <c:pt idx="6">
                  <c:v>0.39318963000000001</c:v>
                </c:pt>
                <c:pt idx="7">
                  <c:v>0.38375975000000001</c:v>
                </c:pt>
              </c:numCache>
            </c:numRef>
          </c:xVal>
          <c:yVal>
            <c:numRef>
              <c:f>TP!$C$2:$C$9</c:f>
              <c:numCache>
                <c:formatCode>General</c:formatCode>
                <c:ptCount val="8"/>
                <c:pt idx="0">
                  <c:v>79</c:v>
                </c:pt>
                <c:pt idx="1">
                  <c:v>83</c:v>
                </c:pt>
                <c:pt idx="2">
                  <c:v>80</c:v>
                </c:pt>
                <c:pt idx="3">
                  <c:v>80</c:v>
                </c:pt>
                <c:pt idx="4">
                  <c:v>79</c:v>
                </c:pt>
                <c:pt idx="5">
                  <c:v>71</c:v>
                </c:pt>
                <c:pt idx="6">
                  <c:v>78</c:v>
                </c:pt>
                <c:pt idx="7">
                  <c:v>85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TP!$A$2:$A$9</c15:f>
                <c15:dlblRangeCache>
                  <c:ptCount val="8"/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198F-4B82-9BB3-8A5BF183EA4D}"/>
            </c:ext>
          </c:extLst>
        </c:ser>
        <c:ser>
          <c:idx val="1"/>
          <c:order val="1"/>
          <c:tx>
            <c:v/>
          </c:tx>
          <c:spPr>
            <a:ln w="25400">
              <a:solidFill>
                <a:srgbClr val="535353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8"/>
              <c:pt idx="0">
                <c:v>0.3</c:v>
              </c:pt>
              <c:pt idx="1">
                <c:v>0.6</c:v>
              </c:pt>
              <c:pt idx="2">
                <c:v>0.6</c:v>
              </c:pt>
              <c:pt idx="3">
                <c:v>0.6</c:v>
              </c:pt>
              <c:pt idx="4">
                <c:v>0.6</c:v>
              </c:pt>
              <c:pt idx="5">
                <c:v>0.6</c:v>
              </c:pt>
              <c:pt idx="6">
                <c:v>0.6</c:v>
              </c:pt>
              <c:pt idx="7">
                <c:v>0.6</c:v>
              </c:pt>
            </c:numLit>
          </c:xVal>
          <c:yVal>
            <c:numLit>
              <c:formatCode>General</c:formatCode>
              <c:ptCount val="8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  <c:pt idx="4">
                <c:v>50</c:v>
              </c:pt>
              <c:pt idx="5">
                <c:v>50</c:v>
              </c:pt>
              <c:pt idx="6">
                <c:v>50</c:v>
              </c:pt>
              <c:pt idx="7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198F-4B82-9BB3-8A5BF183EA4D}"/>
            </c:ext>
          </c:extLst>
        </c:ser>
        <c:ser>
          <c:idx val="2"/>
          <c:order val="2"/>
          <c:tx>
            <c:v/>
          </c:tx>
          <c:spPr>
            <a:ln w="25400" cap="rnd" cmpd="sng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8"/>
              <c:pt idx="0">
                <c:v>0.3</c:v>
              </c:pt>
              <c:pt idx="1">
                <c:v>0.6</c:v>
              </c:pt>
              <c:pt idx="2">
                <c:v>0.6</c:v>
              </c:pt>
              <c:pt idx="3">
                <c:v>0.6</c:v>
              </c:pt>
              <c:pt idx="4">
                <c:v>0.6</c:v>
              </c:pt>
              <c:pt idx="5">
                <c:v>0.6</c:v>
              </c:pt>
              <c:pt idx="6">
                <c:v>0.6</c:v>
              </c:pt>
              <c:pt idx="7">
                <c:v>0.6</c:v>
              </c:pt>
            </c:numLit>
          </c:xVal>
          <c:yVal>
            <c:numLit>
              <c:formatCode>General</c:formatCode>
              <c:ptCount val="8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  <c:pt idx="4">
                <c:v>50</c:v>
              </c:pt>
              <c:pt idx="5">
                <c:v>50</c:v>
              </c:pt>
              <c:pt idx="6">
                <c:v>50</c:v>
              </c:pt>
              <c:pt idx="7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B-198F-4B82-9BB3-8A5BF183EA4D}"/>
            </c:ext>
          </c:extLst>
        </c:ser>
        <c:ser>
          <c:idx val="3"/>
          <c:order val="3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8"/>
              <c:pt idx="0">
                <c:v>0.3</c:v>
              </c:pt>
              <c:pt idx="1">
                <c:v>0.6</c:v>
              </c:pt>
              <c:pt idx="2">
                <c:v>0.6</c:v>
              </c:pt>
              <c:pt idx="3">
                <c:v>0.6</c:v>
              </c:pt>
              <c:pt idx="4">
                <c:v>0.6</c:v>
              </c:pt>
              <c:pt idx="5">
                <c:v>0.6</c:v>
              </c:pt>
              <c:pt idx="6">
                <c:v>0.6</c:v>
              </c:pt>
              <c:pt idx="7">
                <c:v>0.6</c:v>
              </c:pt>
            </c:numLit>
          </c:xVal>
          <c:yVal>
            <c:numLit>
              <c:formatCode>General</c:formatCode>
              <c:ptCount val="8"/>
              <c:pt idx="0">
                <c:v>65</c:v>
              </c:pt>
              <c:pt idx="1">
                <c:v>65</c:v>
              </c:pt>
              <c:pt idx="2">
                <c:v>65</c:v>
              </c:pt>
              <c:pt idx="3">
                <c:v>65</c:v>
              </c:pt>
              <c:pt idx="4">
                <c:v>65</c:v>
              </c:pt>
              <c:pt idx="5">
                <c:v>65</c:v>
              </c:pt>
              <c:pt idx="6">
                <c:v>65</c:v>
              </c:pt>
              <c:pt idx="7">
                <c:v>65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198F-4B82-9BB3-8A5BF183EA4D}"/>
            </c:ext>
          </c:extLst>
        </c:ser>
        <c:ser>
          <c:idx val="4"/>
          <c:order val="4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8"/>
              <c:pt idx="0">
                <c:v>0.3</c:v>
              </c:pt>
              <c:pt idx="1">
                <c:v>0.6</c:v>
              </c:pt>
              <c:pt idx="2">
                <c:v>0.6</c:v>
              </c:pt>
              <c:pt idx="3">
                <c:v>0.6</c:v>
              </c:pt>
              <c:pt idx="4">
                <c:v>0.6</c:v>
              </c:pt>
              <c:pt idx="5">
                <c:v>0.6</c:v>
              </c:pt>
              <c:pt idx="6">
                <c:v>0.6</c:v>
              </c:pt>
              <c:pt idx="7">
                <c:v>0.6</c:v>
              </c:pt>
            </c:numLit>
          </c:xVal>
          <c:yVal>
            <c:numLit>
              <c:formatCode>General</c:formatCode>
              <c:ptCount val="8"/>
              <c:pt idx="0">
                <c:v>75</c:v>
              </c:pt>
              <c:pt idx="1">
                <c:v>75</c:v>
              </c:pt>
              <c:pt idx="2">
                <c:v>75</c:v>
              </c:pt>
              <c:pt idx="3">
                <c:v>75</c:v>
              </c:pt>
              <c:pt idx="4">
                <c:v>75</c:v>
              </c:pt>
              <c:pt idx="5">
                <c:v>75</c:v>
              </c:pt>
              <c:pt idx="6">
                <c:v>75</c:v>
              </c:pt>
              <c:pt idx="7">
                <c:v>75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F-198F-4B82-9BB3-8A5BF183EA4D}"/>
            </c:ext>
          </c:extLst>
        </c:ser>
        <c:ser>
          <c:idx val="5"/>
          <c:order val="5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8"/>
              <c:pt idx="0">
                <c:v>0.3</c:v>
              </c:pt>
              <c:pt idx="1">
                <c:v>0.6</c:v>
              </c:pt>
              <c:pt idx="2">
                <c:v>0.6</c:v>
              </c:pt>
              <c:pt idx="3">
                <c:v>0.6</c:v>
              </c:pt>
              <c:pt idx="4">
                <c:v>0.6</c:v>
              </c:pt>
              <c:pt idx="5">
                <c:v>0.6</c:v>
              </c:pt>
              <c:pt idx="6">
                <c:v>0.6</c:v>
              </c:pt>
              <c:pt idx="7">
                <c:v>0.6</c:v>
              </c:pt>
            </c:numLit>
          </c:xVal>
          <c:yVal>
            <c:numLit>
              <c:formatCode>General</c:formatCode>
              <c:ptCount val="8"/>
              <c:pt idx="0">
                <c:v>85</c:v>
              </c:pt>
              <c:pt idx="1">
                <c:v>85</c:v>
              </c:pt>
              <c:pt idx="2">
                <c:v>85</c:v>
              </c:pt>
              <c:pt idx="3">
                <c:v>85</c:v>
              </c:pt>
              <c:pt idx="4">
                <c:v>85</c:v>
              </c:pt>
              <c:pt idx="5">
                <c:v>85</c:v>
              </c:pt>
              <c:pt idx="6">
                <c:v>85</c:v>
              </c:pt>
              <c:pt idx="7">
                <c:v>85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1-198F-4B82-9BB3-8A5BF183EA4D}"/>
            </c:ext>
          </c:extLst>
        </c:ser>
        <c:ser>
          <c:idx val="6"/>
          <c:order val="6"/>
          <c:tx>
            <c:v/>
          </c:tx>
          <c:spPr>
            <a:ln w="25400" cap="rnd">
              <a:solidFill>
                <a:schemeClr val="bg2">
                  <a:lumMod val="9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5400" cap="rnd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198F-4B82-9BB3-8A5BF183EA4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8"/>
              <c:pt idx="0">
                <c:v>0.3</c:v>
              </c:pt>
              <c:pt idx="1">
                <c:v>0.6</c:v>
              </c:pt>
              <c:pt idx="2">
                <c:v>0.6</c:v>
              </c:pt>
              <c:pt idx="3">
                <c:v>0.6</c:v>
              </c:pt>
              <c:pt idx="4">
                <c:v>0.6</c:v>
              </c:pt>
              <c:pt idx="5">
                <c:v>0.6</c:v>
              </c:pt>
              <c:pt idx="6">
                <c:v>0.6</c:v>
              </c:pt>
              <c:pt idx="7">
                <c:v>0.6</c:v>
              </c:pt>
            </c:numLit>
          </c:xVal>
          <c:yVal>
            <c:numLit>
              <c:formatCode>General</c:formatCode>
              <c:ptCount val="8"/>
              <c:pt idx="0">
                <c:v>100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  <c:pt idx="5">
                <c:v>100</c:v>
              </c:pt>
              <c:pt idx="6">
                <c:v>100</c:v>
              </c:pt>
              <c:pt idx="7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3-198F-4B82-9BB3-8A5BF183EA4D}"/>
            </c:ext>
          </c:extLst>
        </c:ser>
        <c:ser>
          <c:idx val="7"/>
          <c:order val="7"/>
          <c:tx>
            <c:v>0.4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dPt>
            <c:idx val="1"/>
            <c:bubble3D val="0"/>
            <c:spPr>
              <a:ln w="25400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0-355B-2B49-86AD-BA4710A17739}"/>
              </c:ext>
            </c:extLst>
          </c:dPt>
          <c:xVal>
            <c:numLit>
              <c:formatCode>General</c:formatCode>
              <c:ptCount val="8"/>
              <c:pt idx="0">
                <c:v>0.4</c:v>
              </c:pt>
              <c:pt idx="1">
                <c:v>0.4</c:v>
              </c:pt>
              <c:pt idx="2">
                <c:v>0.4</c:v>
              </c:pt>
              <c:pt idx="3">
                <c:v>0.4</c:v>
              </c:pt>
              <c:pt idx="4">
                <c:v>0.4</c:v>
              </c:pt>
              <c:pt idx="5">
                <c:v>0.4</c:v>
              </c:pt>
              <c:pt idx="6">
                <c:v>0.4</c:v>
              </c:pt>
              <c:pt idx="7">
                <c:v>0.4</c:v>
              </c:pt>
            </c:numLit>
          </c:xVal>
          <c:yVal>
            <c:numLit>
              <c:formatCode>General</c:formatCode>
              <c:ptCount val="8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  <c:pt idx="5">
                <c:v>100</c:v>
              </c:pt>
              <c:pt idx="6">
                <c:v>100</c:v>
              </c:pt>
              <c:pt idx="7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4-198F-4B82-9BB3-8A5BF183EA4D}"/>
            </c:ext>
          </c:extLst>
        </c:ser>
        <c:ser>
          <c:idx val="8"/>
          <c:order val="8"/>
          <c:tx>
            <c:v>0.5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8"/>
              <c:pt idx="0">
                <c:v>0.5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  <c:pt idx="5">
                <c:v>0.5</c:v>
              </c:pt>
              <c:pt idx="6">
                <c:v>0.5</c:v>
              </c:pt>
              <c:pt idx="7">
                <c:v>0.5</c:v>
              </c:pt>
            </c:numLit>
          </c:xVal>
          <c:yVal>
            <c:numLit>
              <c:formatCode>General</c:formatCode>
              <c:ptCount val="8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  <c:pt idx="5">
                <c:v>100</c:v>
              </c:pt>
              <c:pt idx="6">
                <c:v>100</c:v>
              </c:pt>
              <c:pt idx="7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5-198F-4B82-9BB3-8A5BF183E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45776"/>
        <c:axId val="111943856"/>
      </c:scatterChart>
      <c:valAx>
        <c:axId val="111945776"/>
        <c:scaling>
          <c:orientation val="minMax"/>
          <c:max val="0.6"/>
          <c:min val="0.3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3856"/>
        <c:crosses val="autoZero"/>
        <c:crossBetween val="midCat"/>
        <c:majorUnit val="0.1"/>
      </c:valAx>
      <c:valAx>
        <c:axId val="111943856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5776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Mer enn to ganger i uken</c:v>
                </c:pt>
                <c:pt idx="1">
                  <c:v>1-2 ganger i uken</c:v>
                </c:pt>
                <c:pt idx="2">
                  <c:v>Ca. 1 gang hver 14. dag</c:v>
                </c:pt>
                <c:pt idx="3">
                  <c:v>Ca. 1 gang i måneden</c:v>
                </c:pt>
                <c:pt idx="4">
                  <c:v>Mindre enn 1 gang i måneden</c:v>
                </c:pt>
                <c:pt idx="5">
                  <c:v>Aldri</c:v>
                </c:pt>
                <c:pt idx="6">
                  <c:v>Vet ikke</c:v>
                </c:pt>
              </c:strCache>
            </c:strRef>
          </c:cat>
          <c:val>
            <c:numRef>
              <c:f>Sheet1!$B$2:$B$8</c:f>
              <c:numCache>
                <c:formatCode>0.00</c:formatCode>
                <c:ptCount val="7"/>
                <c:pt idx="0">
                  <c:v>0.02</c:v>
                </c:pt>
                <c:pt idx="1">
                  <c:v>0.12</c:v>
                </c:pt>
                <c:pt idx="2">
                  <c:v>0.17</c:v>
                </c:pt>
                <c:pt idx="3">
                  <c:v>0.23</c:v>
                </c:pt>
                <c:pt idx="4">
                  <c:v>0.35</c:v>
                </c:pt>
                <c:pt idx="5">
                  <c:v>0.1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Mer enn to ganger i uken</c:v>
                </c:pt>
                <c:pt idx="1">
                  <c:v>1-2 ganger i uken</c:v>
                </c:pt>
                <c:pt idx="2">
                  <c:v>Ca. 1 gang hver 14. dag</c:v>
                </c:pt>
                <c:pt idx="3">
                  <c:v>Ca. 1 gang i måneden</c:v>
                </c:pt>
                <c:pt idx="4">
                  <c:v>Mindre enn 1 gang i måneden</c:v>
                </c:pt>
                <c:pt idx="5">
                  <c:v>Aldri</c:v>
                </c:pt>
                <c:pt idx="6">
                  <c:v>Vet ikke</c:v>
                </c:pt>
              </c:strCache>
            </c:strRef>
          </c:cat>
          <c:val>
            <c:numRef>
              <c:f>Sheet1!$C$2:$C$8</c:f>
              <c:numCache>
                <c:formatCode>0.00</c:formatCode>
                <c:ptCount val="7"/>
                <c:pt idx="0">
                  <c:v>0.03</c:v>
                </c:pt>
                <c:pt idx="1">
                  <c:v>0.08</c:v>
                </c:pt>
                <c:pt idx="2">
                  <c:v>0.15</c:v>
                </c:pt>
                <c:pt idx="3">
                  <c:v>0.26</c:v>
                </c:pt>
                <c:pt idx="4">
                  <c:v>0.35</c:v>
                </c:pt>
                <c:pt idx="5">
                  <c:v>0.11</c:v>
                </c:pt>
                <c:pt idx="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Banen er generelt variert og spennende å spille</c:v>
                </c:pt>
                <c:pt idx="1">
                  <c:v>Klubben informerer godt dersom det utføres arbeid på banen</c:v>
                </c:pt>
                <c:pt idx="2">
                  <c:v>Det er vanligvis en god flyt på banen, og man må sjelden vente</c:v>
                </c:pt>
                <c:pt idx="3">
                  <c:v>Medarbeiderne i administrasjonen gir god service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88</c:v>
                </c:pt>
                <c:pt idx="1">
                  <c:v>83</c:v>
                </c:pt>
                <c:pt idx="2">
                  <c:v>74</c:v>
                </c:pt>
                <c:pt idx="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Banen er generelt variert og spennende å spille</c:v>
                </c:pt>
                <c:pt idx="1">
                  <c:v>Klubben informerer godt dersom det utføres arbeid på banen</c:v>
                </c:pt>
                <c:pt idx="2">
                  <c:v>Det er vanligvis en god flyt på banen, og man må sjelden vente</c:v>
                </c:pt>
                <c:pt idx="3">
                  <c:v>Medarbeiderne i administrasjonen gir god service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81</c:v>
                </c:pt>
                <c:pt idx="1">
                  <c:v>77</c:v>
                </c:pt>
                <c:pt idx="2">
                  <c:v>66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920585161964461E-2"/>
          <c:y val="2.8623471246422068E-2"/>
          <c:w val="0.91292232671543017"/>
          <c:h val="0.94275305750715588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circle"/>
            <c:size val="12"/>
            <c:spPr>
              <a:noFill/>
              <a:ln w="12700">
                <a:solidFill>
                  <a:schemeClr val="accent2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1582B2A2-B4D3-4F7C-BF5C-E49AF6435393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98F-4B82-9BB3-8A5BF183EA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09729E8-30C4-4C58-BC0C-F600C1DFAD3B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98F-4B82-9BB3-8A5BF183EA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6294CA5-D037-40D7-9352-ADE9CB87AFE8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98F-4B82-9BB3-8A5BF183EA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09598FB-6DD3-47B3-B0C1-444AE7E05CF8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98F-4B82-9BB3-8A5BF183EA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7AB5C41-E27D-4D49-A115-5A15022B9FE9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198F-4B82-9BB3-8A5BF183EA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6CF2412-3852-9547-904F-2C72F147A45E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98F-4B82-9BB3-8A5BF183EA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743449D-921A-AC43-B774-9FF31189E726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198F-4B82-9BB3-8A5BF183EA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C2556DD-4475-B54A-9529-1CD88F9F4558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TP!$B$2</c:f>
              <c:numCache>
                <c:formatCode>General</c:formatCode>
                <c:ptCount val="4"/>
                <c:pt idx="0">
                  <c:v>0.47817426000000002</c:v>
                </c:pt>
                <c:pt idx="1">
                  <c:v>0.57066861999999996</c:v>
                </c:pt>
                <c:pt idx="2">
                  <c:v>0.49336960000000002</c:v>
                </c:pt>
                <c:pt idx="3">
                  <c:v>0.28115483000000002</c:v>
                </c:pt>
              </c:numCache>
            </c:numRef>
          </c:xVal>
          <c:yVal>
            <c:numRef>
              <c:f>TP!$C$2:$C$5</c:f>
              <c:numCache>
                <c:formatCode>General</c:formatCode>
                <c:ptCount val="4"/>
                <c:pt idx="0">
                  <c:v>82.715999999999994</c:v>
                </c:pt>
                <c:pt idx="1">
                  <c:v>87.744100000000003</c:v>
                </c:pt>
                <c:pt idx="2">
                  <c:v>88.428700000000006</c:v>
                </c:pt>
                <c:pt idx="3">
                  <c:v>74.457999999999998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TP!$A$2:$A$5</c15:f>
                <c15:dlblRangeCache>
                  <c:ptCount val="8"/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198F-4B82-9BB3-8A5BF183EA4D}"/>
            </c:ext>
          </c:extLst>
        </c:ser>
        <c:ser>
          <c:idx val="1"/>
          <c:order val="1"/>
          <c:tx>
            <c:v/>
          </c:tx>
          <c:spPr>
            <a:ln w="25400">
              <a:solidFill>
                <a:srgbClr val="535353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4"/>
              <c:pt idx="0">
                <c:v>0.2</c:v>
              </c:pt>
              <c:pt idx="1">
                <c:v>0.57066861999999996</c:v>
              </c:pt>
              <c:pt idx="2">
                <c:v>0.57066861999999996</c:v>
              </c:pt>
              <c:pt idx="3">
                <c:v>0.57066861999999996</c:v>
              </c:pt>
            </c:numLit>
          </c:xVal>
          <c:yVal>
            <c:numLit>
              <c:formatCode>General</c:formatCode>
              <c:ptCount val="4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198F-4B82-9BB3-8A5BF183EA4D}"/>
            </c:ext>
          </c:extLst>
        </c:ser>
        <c:ser>
          <c:idx val="2"/>
          <c:order val="2"/>
          <c:tx>
            <c:v/>
          </c:tx>
          <c:spPr>
            <a:ln w="25400" cap="rnd" cmpd="sng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4"/>
              <c:pt idx="0">
                <c:v>0.2</c:v>
              </c:pt>
              <c:pt idx="1">
                <c:v>0.57066861999999996</c:v>
              </c:pt>
              <c:pt idx="2">
                <c:v>0.57066861999999996</c:v>
              </c:pt>
              <c:pt idx="3">
                <c:v>0.57066861999999996</c:v>
              </c:pt>
            </c:numLit>
          </c:xVal>
          <c:yVal>
            <c:numLit>
              <c:formatCode>General</c:formatCode>
              <c:ptCount val="4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B-198F-4B82-9BB3-8A5BF183EA4D}"/>
            </c:ext>
          </c:extLst>
        </c:ser>
        <c:ser>
          <c:idx val="3"/>
          <c:order val="3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4"/>
              <c:pt idx="0">
                <c:v>0.2</c:v>
              </c:pt>
              <c:pt idx="1">
                <c:v>0.57066861999999996</c:v>
              </c:pt>
              <c:pt idx="2">
                <c:v>0.57066861999999996</c:v>
              </c:pt>
              <c:pt idx="3">
                <c:v>0.57066861999999996</c:v>
              </c:pt>
            </c:numLit>
          </c:xVal>
          <c:yVal>
            <c:numLit>
              <c:formatCode>General</c:formatCode>
              <c:ptCount val="4"/>
              <c:pt idx="0">
                <c:v>65</c:v>
              </c:pt>
              <c:pt idx="1">
                <c:v>65</c:v>
              </c:pt>
              <c:pt idx="2">
                <c:v>65</c:v>
              </c:pt>
              <c:pt idx="3">
                <c:v>65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198F-4B82-9BB3-8A5BF183EA4D}"/>
            </c:ext>
          </c:extLst>
        </c:ser>
        <c:ser>
          <c:idx val="4"/>
          <c:order val="4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4"/>
              <c:pt idx="0">
                <c:v>0.2</c:v>
              </c:pt>
              <c:pt idx="1">
                <c:v>0.57066861999999996</c:v>
              </c:pt>
              <c:pt idx="2">
                <c:v>0.57066861999999996</c:v>
              </c:pt>
              <c:pt idx="3">
                <c:v>0.57066861999999996</c:v>
              </c:pt>
            </c:numLit>
          </c:xVal>
          <c:yVal>
            <c:numLit>
              <c:formatCode>General</c:formatCode>
              <c:ptCount val="4"/>
              <c:pt idx="0">
                <c:v>75</c:v>
              </c:pt>
              <c:pt idx="1">
                <c:v>75</c:v>
              </c:pt>
              <c:pt idx="2">
                <c:v>75</c:v>
              </c:pt>
              <c:pt idx="3">
                <c:v>75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F-198F-4B82-9BB3-8A5BF183EA4D}"/>
            </c:ext>
          </c:extLst>
        </c:ser>
        <c:ser>
          <c:idx val="5"/>
          <c:order val="5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4"/>
              <c:pt idx="0">
                <c:v>0.2</c:v>
              </c:pt>
              <c:pt idx="1">
                <c:v>0.57066861999999996</c:v>
              </c:pt>
              <c:pt idx="2">
                <c:v>0.57066861999999996</c:v>
              </c:pt>
              <c:pt idx="3">
                <c:v>0.57066861999999996</c:v>
              </c:pt>
            </c:numLit>
          </c:xVal>
          <c:yVal>
            <c:numLit>
              <c:formatCode>General</c:formatCode>
              <c:ptCount val="4"/>
              <c:pt idx="0">
                <c:v>85</c:v>
              </c:pt>
              <c:pt idx="1">
                <c:v>85</c:v>
              </c:pt>
              <c:pt idx="2">
                <c:v>85</c:v>
              </c:pt>
              <c:pt idx="3">
                <c:v>85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1-198F-4B82-9BB3-8A5BF183EA4D}"/>
            </c:ext>
          </c:extLst>
        </c:ser>
        <c:ser>
          <c:idx val="6"/>
          <c:order val="6"/>
          <c:tx>
            <c:v/>
          </c:tx>
          <c:spPr>
            <a:ln w="25400" cap="rnd">
              <a:solidFill>
                <a:schemeClr val="bg2">
                  <a:lumMod val="9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5400" cap="rnd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198F-4B82-9BB3-8A5BF183EA4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4"/>
              <c:pt idx="0">
                <c:v>0.2</c:v>
              </c:pt>
              <c:pt idx="1">
                <c:v>0.57066861999999996</c:v>
              </c:pt>
              <c:pt idx="2">
                <c:v>0.57066861999999996</c:v>
              </c:pt>
              <c:pt idx="3">
                <c:v>0.57066861999999996</c:v>
              </c:pt>
            </c:numLit>
          </c:xVal>
          <c:yVal>
            <c:numLit>
              <c:formatCode>General</c:formatCode>
              <c:ptCount val="4"/>
              <c:pt idx="0">
                <c:v>100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3-198F-4B82-9BB3-8A5BF183EA4D}"/>
            </c:ext>
          </c:extLst>
        </c:ser>
        <c:ser>
          <c:idx val="7"/>
          <c:order val="7"/>
          <c:tx>
            <c:v>0.3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dPt>
            <c:idx val="1"/>
            <c:bubble3D val="0"/>
            <c:spPr>
              <a:ln w="25400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0-355B-2B49-86AD-BA4710A17739}"/>
              </c:ext>
            </c:extLst>
          </c:dPt>
          <c:xVal>
            <c:numLit>
              <c:formatCode>General</c:formatCode>
              <c:ptCount val="4"/>
              <c:pt idx="0">
                <c:v>0.3</c:v>
              </c:pt>
              <c:pt idx="1">
                <c:v>0.3</c:v>
              </c:pt>
              <c:pt idx="2">
                <c:v>0.3</c:v>
              </c:pt>
              <c:pt idx="3">
                <c:v>0.3</c:v>
              </c:pt>
            </c:numLit>
          </c:xVal>
          <c:yVal>
            <c:numLit>
              <c:formatCode>General</c:formatCode>
              <c:ptCount val="4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4-198F-4B82-9BB3-8A5BF183EA4D}"/>
            </c:ext>
          </c:extLst>
        </c:ser>
        <c:ser>
          <c:idx val="8"/>
          <c:order val="8"/>
          <c:tx>
            <c:v>0.4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4"/>
              <c:pt idx="0">
                <c:v>0.4</c:v>
              </c:pt>
              <c:pt idx="1">
                <c:v>0.4</c:v>
              </c:pt>
              <c:pt idx="2">
                <c:v>0.4</c:v>
              </c:pt>
              <c:pt idx="3">
                <c:v>0.4</c:v>
              </c:pt>
            </c:numLit>
          </c:xVal>
          <c:yVal>
            <c:numLit>
              <c:formatCode>General</c:formatCode>
              <c:ptCount val="4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5-198F-4B82-9BB3-8A5BF183E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45776"/>
        <c:axId val="111943856"/>
      </c:scatterChart>
      <c:valAx>
        <c:axId val="111945776"/>
        <c:scaling>
          <c:orientation val="minMax"/>
          <c:max val="0.57066861999999996"/>
          <c:min val="0.2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3856"/>
        <c:crosses val="autoZero"/>
        <c:crossBetween val="midCat"/>
        <c:majorUnit val="0.1"/>
      </c:valAx>
      <c:valAx>
        <c:axId val="111943856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5776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Mann</c:v>
                </c:pt>
                <c:pt idx="1">
                  <c:v>Kvinne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0.72</c:v>
                </c:pt>
                <c:pt idx="1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Mann</c:v>
                </c:pt>
                <c:pt idx="1">
                  <c:v>Kvinne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0">
                  <c:v>0.81</c:v>
                </c:pt>
                <c:pt idx="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Under 10</c:v>
                </c:pt>
                <c:pt idx="1">
                  <c:v>10-18.4</c:v>
                </c:pt>
                <c:pt idx="2">
                  <c:v>18.5-25.9</c:v>
                </c:pt>
                <c:pt idx="3">
                  <c:v>26-36</c:v>
                </c:pt>
                <c:pt idx="4">
                  <c:v>37+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7.0000000000000007E-2</c:v>
                </c:pt>
                <c:pt idx="1">
                  <c:v>0.21</c:v>
                </c:pt>
                <c:pt idx="2">
                  <c:v>0.26</c:v>
                </c:pt>
                <c:pt idx="3">
                  <c:v>0.28000000000000003</c:v>
                </c:pt>
                <c:pt idx="4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Under 10</c:v>
                </c:pt>
                <c:pt idx="1">
                  <c:v>10-18.4</c:v>
                </c:pt>
                <c:pt idx="2">
                  <c:v>18.5-25.9</c:v>
                </c:pt>
                <c:pt idx="3">
                  <c:v>26-36</c:v>
                </c:pt>
                <c:pt idx="4">
                  <c:v>37+</c:v>
                </c:pt>
              </c:strCache>
            </c:strRef>
          </c:cat>
          <c:val>
            <c:numRef>
              <c:f>Sheet1!$C$2:$C$6</c:f>
              <c:numCache>
                <c:formatCode>0.00</c:formatCode>
                <c:ptCount val="5"/>
                <c:pt idx="0">
                  <c:v>0.1</c:v>
                </c:pt>
                <c:pt idx="1">
                  <c:v>0.25</c:v>
                </c:pt>
                <c:pt idx="2">
                  <c:v>0.28000000000000003</c:v>
                </c:pt>
                <c:pt idx="3">
                  <c:v>0.24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1 år</c:v>
                </c:pt>
                <c:pt idx="1">
                  <c:v>2 år</c:v>
                </c:pt>
                <c:pt idx="2">
                  <c:v>3 år</c:v>
                </c:pt>
                <c:pt idx="3">
                  <c:v>4 år</c:v>
                </c:pt>
                <c:pt idx="4">
                  <c:v>5 år</c:v>
                </c:pt>
                <c:pt idx="5">
                  <c:v>6-10 år</c:v>
                </c:pt>
                <c:pt idx="6">
                  <c:v>Mer enn 10 år</c:v>
                </c:pt>
                <c:pt idx="7">
                  <c:v>Vet ikke</c:v>
                </c:pt>
              </c:strCache>
            </c:strRef>
          </c:cat>
          <c:val>
            <c:numRef>
              <c:f>Sheet1!$B$2:$B$9</c:f>
              <c:numCache>
                <c:formatCode>0.00</c:formatCode>
                <c:ptCount val="8"/>
                <c:pt idx="0">
                  <c:v>0.04</c:v>
                </c:pt>
                <c:pt idx="1">
                  <c:v>0.17</c:v>
                </c:pt>
                <c:pt idx="2">
                  <c:v>0.14000000000000001</c:v>
                </c:pt>
                <c:pt idx="3">
                  <c:v>0.13</c:v>
                </c:pt>
                <c:pt idx="4">
                  <c:v>0.09</c:v>
                </c:pt>
                <c:pt idx="5">
                  <c:v>0.15</c:v>
                </c:pt>
                <c:pt idx="6">
                  <c:v>0.26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1 år</c:v>
                </c:pt>
                <c:pt idx="1">
                  <c:v>2 år</c:v>
                </c:pt>
                <c:pt idx="2">
                  <c:v>3 år</c:v>
                </c:pt>
                <c:pt idx="3">
                  <c:v>4 år</c:v>
                </c:pt>
                <c:pt idx="4">
                  <c:v>5 år</c:v>
                </c:pt>
                <c:pt idx="5">
                  <c:v>6-10 år</c:v>
                </c:pt>
                <c:pt idx="6">
                  <c:v>Mer enn 10 år</c:v>
                </c:pt>
                <c:pt idx="7">
                  <c:v>Vet ikke</c:v>
                </c:pt>
              </c:strCache>
            </c:strRef>
          </c:cat>
          <c:val>
            <c:numRef>
              <c:f>Sheet1!$C$2:$C$9</c:f>
              <c:numCache>
                <c:formatCode>0.00</c:formatCode>
                <c:ptCount val="8"/>
                <c:pt idx="0">
                  <c:v>0.06</c:v>
                </c:pt>
                <c:pt idx="1">
                  <c:v>0.12</c:v>
                </c:pt>
                <c:pt idx="2">
                  <c:v>0.12</c:v>
                </c:pt>
                <c:pt idx="3">
                  <c:v>0.09</c:v>
                </c:pt>
                <c:pt idx="4">
                  <c:v>0.06</c:v>
                </c:pt>
                <c:pt idx="5">
                  <c:v>0.14000000000000001</c:v>
                </c:pt>
                <c:pt idx="6">
                  <c:v>0.39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Negative</c:v>
                </c:pt>
                <c:pt idx="1">
                  <c:v>Passive</c:v>
                </c:pt>
                <c:pt idx="2">
                  <c:v>Positive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0.05</c:v>
                </c:pt>
                <c:pt idx="1">
                  <c:v>0.25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Negative</c:v>
                </c:pt>
                <c:pt idx="1">
                  <c:v>Passive</c:v>
                </c:pt>
                <c:pt idx="2">
                  <c:v>Positive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0.13</c:v>
                </c:pt>
                <c:pt idx="1">
                  <c:v>0.33</c:v>
                </c:pt>
                <c:pt idx="2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</c:f>
              <c:strCache>
                <c:ptCount val="1"/>
                <c:pt idx="0">
                  <c:v>Net Promoter Score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</c:f>
              <c:strCache>
                <c:ptCount val="1"/>
                <c:pt idx="0">
                  <c:v>Net Promoter Score</c:v>
                </c:pt>
              </c:strCache>
            </c: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40.479999999999997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Kanskje</c:v>
                </c:pt>
                <c:pt idx="2">
                  <c:v>Nei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0.65</c:v>
                </c:pt>
                <c:pt idx="1">
                  <c:v>0.23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Kanskje</c:v>
                </c:pt>
                <c:pt idx="2">
                  <c:v>Nei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0.59</c:v>
                </c:pt>
                <c:pt idx="1">
                  <c:v>0.23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A9FD6-413B-4373-8B6C-9B6F6E94B3AB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7958B-CFC8-4EBD-86AB-64A94383A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04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7958B-CFC8-4EBD-86AB-64A94383A6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7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0219-2231-179D-4C90-3253CBAF4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486C7-9347-509F-79C1-63460F158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D0EC1-B59E-ACCC-AA1A-5C5EA4E98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24CBD-7261-CA3F-0C12-0D989D584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48666-3315-393E-13EE-E90E6760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6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23815-FB50-79A1-007F-F744A900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44F263-B1A1-BD27-2758-650149EB4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946C5-34DD-8F53-F7E4-5870E3FB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5F1BF-0440-01A5-1FD2-7BCCB9CD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8A200-D9AF-E912-D95D-A45E7FF9A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9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A99F78-A61D-A54A-25F0-77B1D89460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3708BF-9739-4227-6A3A-6CB7C2F0D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B4BE0-6AF8-6392-03D8-E8ACF6BDF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EAD10-732E-A29E-03E6-71F51BC8E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B616D-1CA6-0017-2A75-395A9920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9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070FA-DF08-465D-E615-94446847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20C4A-A3E4-304A-6DB8-7EEFF8D6E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F21A1-2AB6-F18E-EC4F-733B96FEE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188DA-9909-1E0A-6A8F-D7581AB2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C79AC-0F39-7966-F38A-EBC68B96D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6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E898A-1078-8E5D-75AD-3F16D7571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F143E-DF2D-15A8-B13D-6B75A0FEA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B1495-08BF-CDD4-9583-633A46568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55594-3E73-9588-A2F3-AE36043C2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DEC91-D281-D1FC-2FB0-A4EE6772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6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D557A-02AC-A47C-C7EE-6BB928E78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A35DD-F6A7-BC39-E9B9-DB4DA195C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E010A-ADE2-BC42-7D6C-628DC2C27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80D8C-87A5-47E2-83F0-CF6C0D6D0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9094E-8F87-1FF9-4B84-F2A95585E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F7447-BC3F-96E1-F9CA-AF5BBA46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9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31B58-2FE3-FC89-B33A-9BA151B28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27931-A079-B666-AE23-638622B7A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B64C9-1BDA-E2F1-D041-874319E5E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07F5B4-8361-2F02-6A23-945944EEE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605DD6-6923-2529-B487-BFF544B5E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ABB098-4825-3E23-5484-34D71204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806252-3253-2141-7B33-9C86DBA1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8B4354-E589-B0C2-C15C-DDEACC38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9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FFDD7-B68F-04EE-8C40-D3B83B5BB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C8254-ECB7-C6A3-0A85-5BBFF638E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139580-432B-275E-C10A-2086CB37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4E2D58-2676-DBCC-E087-042235C8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6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5C5ED5-F921-1A2F-C3C9-8B77F08DB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6CC35-896E-7A3C-7160-10B355F4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5BD36-07A3-0E3B-8113-B932FDA93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7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3309-DCD2-FEF2-39D5-3EF945F37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32CD9-A615-7D17-C893-26EC47968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F4FA0-E0A4-F92C-4742-09EE0ED87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E6023-315A-1FAA-FD6B-716C3E8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0685C-3132-CD5B-6BAF-19297E62E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0916B-44EB-1CDC-0B91-5778160B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28DD4-8335-4EE7-E47F-A833B7511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096A90-093B-BDBD-047F-7A3D67C58E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CE592-B56F-35EA-2D69-4E8DD7EF6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949E2-3C2B-C142-CA8A-144A96DAF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0C39C-3C03-ABEB-C419-791943807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D5F39-94E1-1E45-D706-424F5AE2F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7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C6AC9A-21F8-32BF-ED71-D9B3B19BB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D1B40-F8BB-BC36-4634-5C805C3DD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98CA4-6129-A425-965E-812DBC82F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5E112-96A4-4509-82C0-A18BA9A6A38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A5AE1-FAA5-BC96-D832-DBD977536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D8160-4EB5-6FD0-A95E-569FACBFC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>
            <a:extLst>
              <a:ext uri="{FF2B5EF4-FFF2-40B4-BE49-F238E27FC236}">
                <a16:creationId xmlns:a16="http://schemas.microsoft.com/office/drawing/2014/main" id="{2FA21A76-4E1F-56C1-E9E1-9D772EF59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8749" y="3157629"/>
            <a:ext cx="6300747" cy="3029371"/>
          </a:xfrm>
          <a:prstGeom prst="rect">
            <a:avLst/>
          </a:prstGeom>
        </p:spPr>
      </p:pic>
      <p:sp>
        <p:nvSpPr>
          <p:cNvPr id="9" name="Date">
            <a:extLst>
              <a:ext uri="{FF2B5EF4-FFF2-40B4-BE49-F238E27FC236}">
                <a16:creationId xmlns:a16="http://schemas.microsoft.com/office/drawing/2014/main" id="{92F80409-BA63-C37F-5148-D6ADECCF9813}"/>
              </a:ext>
            </a:extLst>
          </p:cNvPr>
          <p:cNvSpPr txBox="1"/>
          <p:nvPr/>
        </p:nvSpPr>
        <p:spPr>
          <a:xfrm>
            <a:off x="1191490" y="5940779"/>
            <a:ext cx="4142510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noProof="1">
                <a:latin typeface="Arial" panose="020B0604020202020204" pitchFamily="34" charset="0"/>
                <a:cs typeface="Arial" panose="020B0604020202020204" pitchFamily="34" charset="0"/>
              </a:rPr>
              <a:t>Rapportdato: 22. okt. 2024</a:t>
            </a:r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id="{3DD491BA-6DD5-E8A5-858D-EEB6ECB4118F}"/>
              </a:ext>
            </a:extLst>
          </p:cNvPr>
          <p:cNvSpPr txBox="1"/>
          <p:nvPr/>
        </p:nvSpPr>
        <p:spPr>
          <a:xfrm>
            <a:off x="1191490" y="3605077"/>
            <a:ext cx="4142510" cy="102188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noProof="1">
                <a:latin typeface="Arial" panose="020B0604020202020204" pitchFamily="34" charset="0"/>
                <a:cs typeface="Arial" panose="020B0604020202020204" pitchFamily="34" charset="0"/>
              </a:rPr>
              <a:t>Datointervall: 	</a:t>
            </a:r>
            <a:r>
              <a:rPr lang="en-US" sz="1200" noProof="1">
                <a:latin typeface="Arial" panose="020B0604020202020204" pitchFamily="34" charset="0"/>
                <a:cs typeface="Arial" panose="020B0604020202020204" pitchFamily="34" charset="0"/>
              </a:rPr>
              <a:t>01. jan. - 22. okt. 2024</a:t>
            </a:r>
            <a:endParaRPr lang="en-US" sz="14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noProof="1">
                <a:latin typeface="Arial" panose="020B0604020202020204" pitchFamily="34" charset="0"/>
                <a:cs typeface="Arial" panose="020B0604020202020204" pitchFamily="34" charset="0"/>
              </a:rPr>
              <a:t>Benchmark: 	</a:t>
            </a:r>
            <a:r>
              <a:rPr lang="en-US" sz="1200" noProof="1">
                <a:latin typeface="Arial" panose="020B0604020202020204" pitchFamily="34" charset="0"/>
                <a:cs typeface="Arial" panose="020B0604020202020204" pitchFamily="34" charset="0"/>
              </a:rPr>
              <a:t>National Benchmark</a:t>
            </a:r>
            <a:endParaRPr lang="en-US" sz="14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noProof="1">
                <a:latin typeface="Arial" panose="020B0604020202020204" pitchFamily="34" charset="0"/>
                <a:cs typeface="Arial" panose="020B0604020202020204" pitchFamily="34" charset="0"/>
              </a:rPr>
              <a:t>Filtre brukt: 	</a:t>
            </a:r>
            <a:r>
              <a:rPr lang="en-US" sz="1200" noProof="1">
                <a:latin typeface="Arial" panose="020B0604020202020204" pitchFamily="34" charset="0"/>
                <a:cs typeface="Arial" panose="020B0604020202020204" pitchFamily="34" charset="0"/>
              </a:rPr>
              <a:t>Ingen</a:t>
            </a:r>
            <a:endParaRPr lang="en-US" sz="1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rvey">
            <a:extLst>
              <a:ext uri="{FF2B5EF4-FFF2-40B4-BE49-F238E27FC236}">
                <a16:creationId xmlns:a16="http://schemas.microsoft.com/office/drawing/2014/main" id="{654C1F36-0E21-44B6-93EC-FAA1D244B7D9}"/>
              </a:ext>
            </a:extLst>
          </p:cNvPr>
          <p:cNvSpPr txBox="1"/>
          <p:nvPr/>
        </p:nvSpPr>
        <p:spPr>
          <a:xfrm>
            <a:off x="1191489" y="2817384"/>
            <a:ext cx="6165751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400" noProof="1">
                <a:latin typeface="Arial" panose="020B0604020202020204" pitchFamily="34" charset="0"/>
                <a:cs typeface="Arial" panose="020B0604020202020204" pitchFamily="34" charset="0"/>
              </a:rPr>
              <a:t>Medlemsundersøkelse</a:t>
            </a:r>
            <a:endParaRPr lang="en-US" sz="1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lub">
            <a:extLst>
              <a:ext uri="{FF2B5EF4-FFF2-40B4-BE49-F238E27FC236}">
                <a16:creationId xmlns:a16="http://schemas.microsoft.com/office/drawing/2014/main" id="{C7E0C8F5-2446-8C45-394F-5EA4D9D73B6E}"/>
              </a:ext>
            </a:extLst>
          </p:cNvPr>
          <p:cNvSpPr txBox="1"/>
          <p:nvPr/>
        </p:nvSpPr>
        <p:spPr>
          <a:xfrm>
            <a:off x="1191490" y="1956884"/>
            <a:ext cx="10358006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4000" noProof="1">
                <a:latin typeface="Arial" panose="020B0604020202020204" pitchFamily="34" charset="0"/>
                <a:cs typeface="Arial" panose="020B0604020202020204" pitchFamily="34" charset="0"/>
              </a:rPr>
              <a:t>Trysil Golf</a:t>
            </a:r>
          </a:p>
        </p:txBody>
      </p:sp>
      <p:pic>
        <p:nvPicPr>
          <p:cNvPr id="16" name="Logo" descr="A picture containing graphics, font, logo, screenshot&#10;&#10;Description automatically generated">
            <a:extLst>
              <a:ext uri="{FF2B5EF4-FFF2-40B4-BE49-F238E27FC236}">
                <a16:creationId xmlns:a16="http://schemas.microsoft.com/office/drawing/2014/main" id="{AA62D233-2D4D-1A33-053C-7D5A4FC66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435443"/>
            <a:ext cx="2024496" cy="48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96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142 av 190</a:t>
            </a: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233212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 er ditt handicap?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Bakgrunnsspørsmål</a:t>
            </a: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143 av 190</a:t>
            </a: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233212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 mange år har du vært medlem av klubben?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Bakgrunnsspørsmål</a:t>
            </a: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144 av 190</a:t>
            </a: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noProof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Anbefaling</a:t>
            </a:r>
            <a:endParaRPr lang="en-US" sz="1600" noProof="1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4000" noProof="1">
                <a:latin typeface="Arial" panose="020B0604020202020204" pitchFamily="34" charset="0"/>
                <a:cs typeface="Arial" panose="020B0604020202020204" pitchFamily="34" charset="0"/>
              </a:rPr>
              <a:t>Anbefaling</a:t>
            </a: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145 av 190</a:t>
            </a: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233212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 sannsynlig er det at du vil anbefale Trysil Golf til venner, familie eller kolleger?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Anbefaling</a:t>
            </a: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146 av 190</a:t>
            </a: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1438993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 sannsynlig er det at du vil anbefale Trysil Golf til venner, familie eller kolleger?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Anbefaling</a:t>
            </a: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147 av 190</a:t>
            </a: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noProof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Lojalitet</a:t>
            </a:r>
            <a:endParaRPr lang="en-US" sz="1600" noProof="1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4000" noProof="1">
                <a:latin typeface="Arial" panose="020B0604020202020204" pitchFamily="34" charset="0"/>
                <a:cs typeface="Arial" panose="020B0604020202020204" pitchFamily="34" charset="0"/>
              </a:rPr>
              <a:t>Lojalitet</a:t>
            </a: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148 av 190</a:t>
            </a: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233212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 sannsynlig er det at du fortsatt vil være medlem i Trysil Golf om to år?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Lojalitet</a:t>
            </a: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149 av 190</a:t>
            </a: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233212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 er årsaken til at du ikke forventer å være medlem om to år? Mulig å angi mer enn en årsak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Lojalitet</a:t>
            </a: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150 av 190</a:t>
            </a: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noProof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Banen</a:t>
            </a:r>
            <a:endParaRPr lang="en-US" sz="1600" noProof="1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4000" noProof="1">
                <a:latin typeface="Arial" panose="020B0604020202020204" pitchFamily="34" charset="0"/>
                <a:cs typeface="Arial" panose="020B0604020202020204" pitchFamily="34" charset="0"/>
              </a:rPr>
              <a:t>Banen</a:t>
            </a: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151 av 190</a:t>
            </a: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233212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 du spilt banen i år?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Banen</a:t>
            </a: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eNumber">
            <a:extLst>
              <a:ext uri="{FF2B5EF4-FFF2-40B4-BE49-F238E27FC236}">
                <a16:creationId xmlns:a16="http://schemas.microsoft.com/office/drawing/2014/main" id="{B202A08C-B444-6BEB-3D2C-AC16E7ADF7CC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129 av 190</a:t>
            </a:r>
          </a:p>
        </p:txBody>
      </p:sp>
      <p:pic>
        <p:nvPicPr>
          <p:cNvPr id="5" name="Logo" descr="Logo&#10;&#10;Description automatically generated">
            <a:extLst>
              <a:ext uri="{FF2B5EF4-FFF2-40B4-BE49-F238E27FC236}">
                <a16:creationId xmlns:a16="http://schemas.microsoft.com/office/drawing/2014/main" id="{5C05091A-F2F0-9170-DC5A-7481FE17F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47" name="ShareableLinkText">
            <a:extLst>
              <a:ext uri="{FF2B5EF4-FFF2-40B4-BE49-F238E27FC236}">
                <a16:creationId xmlns:a16="http://schemas.microsoft.com/office/drawing/2014/main" id="{B48BA11F-B03F-CD20-54EF-CFC67A4B9659}"/>
              </a:ext>
            </a:extLst>
          </p:cNvPr>
          <p:cNvSpPr txBox="1"/>
          <p:nvPr/>
        </p:nvSpPr>
        <p:spPr>
          <a:xfrm>
            <a:off x="8966967" y="4249744"/>
            <a:ext cx="2122265" cy="68871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1640"/>
              </a:lnSpc>
            </a:pPr>
            <a:r>
              <a:rPr lang="en-US" sz="11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Inter Italic" panose="02000503000000020004" pitchFamily="2" charset="0"/>
                <a:cs typeface="Arial" panose="020B0604020202020204" pitchFamily="34" charset="0"/>
              </a:rPr>
              <a:t>Antall respondenter som har svart med en delbar lenke</a:t>
            </a:r>
          </a:p>
        </p:txBody>
      </p:sp>
      <p:sp>
        <p:nvSpPr>
          <p:cNvPr id="45" name="ShareableLinkTitle">
            <a:extLst>
              <a:ext uri="{FF2B5EF4-FFF2-40B4-BE49-F238E27FC236}">
                <a16:creationId xmlns:a16="http://schemas.microsoft.com/office/drawing/2014/main" id="{1B03788B-948C-D0B2-7476-231AB50D470D}"/>
              </a:ext>
            </a:extLst>
          </p:cNvPr>
          <p:cNvSpPr txBox="1"/>
          <p:nvPr/>
        </p:nvSpPr>
        <p:spPr>
          <a:xfrm>
            <a:off x="8966969" y="4004357"/>
            <a:ext cx="2122263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b="1" noProof="1">
                <a:solidFill>
                  <a:srgbClr val="283444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rPr>
              <a:t>Delbar lenke</a:t>
            </a:r>
          </a:p>
        </p:txBody>
      </p:sp>
      <p:sp>
        <p:nvSpPr>
          <p:cNvPr id="46" name="ShareableLinkCount">
            <a:extLst>
              <a:ext uri="{FF2B5EF4-FFF2-40B4-BE49-F238E27FC236}">
                <a16:creationId xmlns:a16="http://schemas.microsoft.com/office/drawing/2014/main" id="{B4091F04-DFBB-3526-5F26-625B168AA19D}"/>
              </a:ext>
            </a:extLst>
          </p:cNvPr>
          <p:cNvSpPr txBox="1"/>
          <p:nvPr/>
        </p:nvSpPr>
        <p:spPr>
          <a:xfrm>
            <a:off x="8961925" y="3080824"/>
            <a:ext cx="212226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600" b="1" spc="-300" noProof="1">
                <a:solidFill>
                  <a:srgbClr val="283444"/>
                </a:solidFill>
                <a:latin typeface="Arial" panose="020B0604020202020204" pitchFamily="34" charset="0"/>
                <a:ea typeface="Inter Extra Bold" panose="02000503000000020004" pitchFamily="2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6" name="ResponseRateText">
            <a:extLst>
              <a:ext uri="{FF2B5EF4-FFF2-40B4-BE49-F238E27FC236}">
                <a16:creationId xmlns:a16="http://schemas.microsoft.com/office/drawing/2014/main" id="{8E7FB3A4-F719-6617-0CBE-5695FCA70DE3}"/>
              </a:ext>
            </a:extLst>
          </p:cNvPr>
          <p:cNvSpPr txBox="1"/>
          <p:nvPr/>
        </p:nvSpPr>
        <p:spPr>
          <a:xfrm>
            <a:off x="6099623" y="4249744"/>
            <a:ext cx="2166326" cy="4835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1640"/>
              </a:lnSpc>
            </a:pPr>
            <a:r>
              <a:rPr lang="en-US" sz="11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Inter Italic" panose="02000503000000020004" pitchFamily="2" charset="0"/>
                <a:cs typeface="Arial" panose="020B0604020202020204" pitchFamily="34" charset="0"/>
              </a:rPr>
              <a:t>Andelen av respondentene som har gitt tilbakemelding.</a:t>
            </a:r>
          </a:p>
        </p:txBody>
      </p:sp>
      <p:sp>
        <p:nvSpPr>
          <p:cNvPr id="33" name="ResponseRateTitle">
            <a:extLst>
              <a:ext uri="{FF2B5EF4-FFF2-40B4-BE49-F238E27FC236}">
                <a16:creationId xmlns:a16="http://schemas.microsoft.com/office/drawing/2014/main" id="{81F19132-A802-1292-F142-B967CB9A94AC}"/>
              </a:ext>
            </a:extLst>
          </p:cNvPr>
          <p:cNvSpPr txBox="1"/>
          <p:nvPr/>
        </p:nvSpPr>
        <p:spPr>
          <a:xfrm>
            <a:off x="6099622" y="4004357"/>
            <a:ext cx="2166325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b="1" noProof="1">
                <a:solidFill>
                  <a:srgbClr val="283444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rPr>
              <a:t>Svarprosent</a:t>
            </a:r>
          </a:p>
        </p:txBody>
      </p:sp>
      <p:sp>
        <p:nvSpPr>
          <p:cNvPr id="34" name="ResponseRateCount">
            <a:extLst>
              <a:ext uri="{FF2B5EF4-FFF2-40B4-BE49-F238E27FC236}">
                <a16:creationId xmlns:a16="http://schemas.microsoft.com/office/drawing/2014/main" id="{8FB36791-D79E-FE38-34E8-168218A8AE98}"/>
              </a:ext>
            </a:extLst>
          </p:cNvPr>
          <p:cNvSpPr txBox="1"/>
          <p:nvPr/>
        </p:nvSpPr>
        <p:spPr>
          <a:xfrm>
            <a:off x="6093558" y="3080824"/>
            <a:ext cx="216632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600" b="1" spc="-300" noProof="1">
                <a:solidFill>
                  <a:srgbClr val="283444"/>
                </a:solidFill>
                <a:latin typeface="Arial" panose="020B0604020202020204" pitchFamily="34" charset="0"/>
                <a:ea typeface="Inter Extra Bold" panose="02000503000000020004" pitchFamily="2" charset="0"/>
                <a:cs typeface="Arial" panose="020B0604020202020204" pitchFamily="34" charset="0"/>
              </a:rPr>
              <a:t>29 %</a:t>
            </a:r>
          </a:p>
        </p:txBody>
      </p:sp>
      <p:sp>
        <p:nvSpPr>
          <p:cNvPr id="43" name="ResponsesText">
            <a:extLst>
              <a:ext uri="{FF2B5EF4-FFF2-40B4-BE49-F238E27FC236}">
                <a16:creationId xmlns:a16="http://schemas.microsoft.com/office/drawing/2014/main" id="{0A23F796-C5CB-181B-0329-E7ADE1621ACA}"/>
              </a:ext>
            </a:extLst>
          </p:cNvPr>
          <p:cNvSpPr txBox="1"/>
          <p:nvPr/>
        </p:nvSpPr>
        <p:spPr>
          <a:xfrm>
            <a:off x="3578655" y="4249744"/>
            <a:ext cx="2166325" cy="4851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1640"/>
              </a:lnSpc>
            </a:pPr>
            <a:r>
              <a:rPr lang="en-US" sz="11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Inter Italic" panose="02000503000000020004" pitchFamily="2" charset="0"/>
                <a:cs typeface="Arial" panose="020B0604020202020204" pitchFamily="34" charset="0"/>
              </a:rPr>
              <a:t>Totalt antall respondenter som har besvart undersøkelsen</a:t>
            </a:r>
          </a:p>
        </p:txBody>
      </p:sp>
      <p:sp>
        <p:nvSpPr>
          <p:cNvPr id="38" name="ResponsesTitle">
            <a:extLst>
              <a:ext uri="{FF2B5EF4-FFF2-40B4-BE49-F238E27FC236}">
                <a16:creationId xmlns:a16="http://schemas.microsoft.com/office/drawing/2014/main" id="{7E608C3B-1604-5B04-002E-55DE899EB542}"/>
              </a:ext>
            </a:extLst>
          </p:cNvPr>
          <p:cNvSpPr txBox="1"/>
          <p:nvPr/>
        </p:nvSpPr>
        <p:spPr>
          <a:xfrm>
            <a:off x="3578655" y="4004357"/>
            <a:ext cx="2166325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b="1" noProof="1">
                <a:solidFill>
                  <a:srgbClr val="283444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rPr>
              <a:t>Svar</a:t>
            </a:r>
          </a:p>
        </p:txBody>
      </p:sp>
      <p:sp>
        <p:nvSpPr>
          <p:cNvPr id="39" name="ResponsesCount">
            <a:extLst>
              <a:ext uri="{FF2B5EF4-FFF2-40B4-BE49-F238E27FC236}">
                <a16:creationId xmlns:a16="http://schemas.microsoft.com/office/drawing/2014/main" id="{090234F3-435E-88BB-ECEC-FFDACF503F66}"/>
              </a:ext>
            </a:extLst>
          </p:cNvPr>
          <p:cNvSpPr txBox="1"/>
          <p:nvPr/>
        </p:nvSpPr>
        <p:spPr>
          <a:xfrm>
            <a:off x="3578655" y="3080824"/>
            <a:ext cx="216632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600" b="1" spc="-300" noProof="1">
                <a:solidFill>
                  <a:srgbClr val="283444"/>
                </a:solidFill>
                <a:latin typeface="Arial" panose="020B0604020202020204" pitchFamily="34" charset="0"/>
                <a:ea typeface="Inter Extra Bold" panose="02000503000000020004" pitchFamily="2" charset="0"/>
                <a:cs typeface="Arial" panose="020B0604020202020204" pitchFamily="34" charset="0"/>
              </a:rPr>
              <a:t>180</a:t>
            </a:r>
          </a:p>
        </p:txBody>
      </p:sp>
      <p:sp>
        <p:nvSpPr>
          <p:cNvPr id="21" name="InvitationsText">
            <a:extLst>
              <a:ext uri="{FF2B5EF4-FFF2-40B4-BE49-F238E27FC236}">
                <a16:creationId xmlns:a16="http://schemas.microsoft.com/office/drawing/2014/main" id="{5683671F-11F6-AAB1-C988-B19365C8B5B4}"/>
              </a:ext>
            </a:extLst>
          </p:cNvPr>
          <p:cNvSpPr txBox="1"/>
          <p:nvPr/>
        </p:nvSpPr>
        <p:spPr>
          <a:xfrm>
            <a:off x="1063751" y="4249744"/>
            <a:ext cx="2166325" cy="4851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1640"/>
              </a:lnSpc>
            </a:pPr>
            <a:r>
              <a:rPr lang="en-US" sz="11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Inter Italic" panose="02000503000000020004" pitchFamily="2" charset="0"/>
                <a:cs typeface="Arial" panose="020B0604020202020204" pitchFamily="34" charset="0"/>
              </a:rPr>
              <a:t>Antall personer som er invitert til å delta</a:t>
            </a:r>
          </a:p>
        </p:txBody>
      </p:sp>
      <p:sp>
        <p:nvSpPr>
          <p:cNvPr id="11" name="InvitationsTitle">
            <a:extLst>
              <a:ext uri="{FF2B5EF4-FFF2-40B4-BE49-F238E27FC236}">
                <a16:creationId xmlns:a16="http://schemas.microsoft.com/office/drawing/2014/main" id="{C0239B16-6161-6F24-6CEB-9100D97E414F}"/>
              </a:ext>
            </a:extLst>
          </p:cNvPr>
          <p:cNvSpPr txBox="1"/>
          <p:nvPr/>
        </p:nvSpPr>
        <p:spPr>
          <a:xfrm>
            <a:off x="1063752" y="4004357"/>
            <a:ext cx="2166325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b="1" noProof="1">
                <a:solidFill>
                  <a:srgbClr val="283444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rPr>
              <a:t>Invitasjoner</a:t>
            </a:r>
          </a:p>
        </p:txBody>
      </p:sp>
      <p:sp>
        <p:nvSpPr>
          <p:cNvPr id="13" name="InvitationsCount">
            <a:extLst>
              <a:ext uri="{FF2B5EF4-FFF2-40B4-BE49-F238E27FC236}">
                <a16:creationId xmlns:a16="http://schemas.microsoft.com/office/drawing/2014/main" id="{0259FF49-C222-C016-F84B-F7BD4C834DB5}"/>
              </a:ext>
            </a:extLst>
          </p:cNvPr>
          <p:cNvSpPr txBox="1"/>
          <p:nvPr/>
        </p:nvSpPr>
        <p:spPr>
          <a:xfrm>
            <a:off x="1063752" y="3080824"/>
            <a:ext cx="216632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600" b="1" spc="-300" noProof="1">
                <a:solidFill>
                  <a:srgbClr val="283444"/>
                </a:solidFill>
                <a:latin typeface="Arial" panose="020B0604020202020204" pitchFamily="34" charset="0"/>
                <a:ea typeface="Inter Extra Bold" panose="02000503000000020004" pitchFamily="2" charset="0"/>
                <a:cs typeface="Arial" panose="020B0604020202020204" pitchFamily="34" charset="0"/>
              </a:rPr>
              <a:t>613</a:t>
            </a:r>
          </a:p>
        </p:txBody>
      </p:sp>
      <p:sp>
        <p:nvSpPr>
          <p:cNvPr id="48" name="Text">
            <a:extLst>
              <a:ext uri="{FF2B5EF4-FFF2-40B4-BE49-F238E27FC236}">
                <a16:creationId xmlns:a16="http://schemas.microsoft.com/office/drawing/2014/main" id="{5DAD06BD-5349-2FB5-1ABF-FCE04CEB00DE}"/>
              </a:ext>
            </a:extLst>
          </p:cNvPr>
          <p:cNvSpPr txBox="1"/>
          <p:nvPr/>
        </p:nvSpPr>
        <p:spPr>
          <a:xfrm>
            <a:off x="1064662" y="1440238"/>
            <a:ext cx="10063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noProof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svarprosentene, invitasjonene og svarene mottatt for undersøkelsen din. Disse beregningene er avgjørende for å forstå engasjementet og deltakelsesnivåene til målgruppen din.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A2913980-EC4B-F8B0-750F-CC11615E7491}"/>
              </a:ext>
            </a:extLst>
          </p:cNvPr>
          <p:cNvSpPr txBox="1"/>
          <p:nvPr/>
        </p:nvSpPr>
        <p:spPr>
          <a:xfrm>
            <a:off x="1064662" y="610228"/>
            <a:ext cx="10063586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4000" noProof="1">
                <a:latin typeface="Arial" panose="020B0604020202020204" pitchFamily="34" charset="0"/>
                <a:cs typeface="Arial" panose="020B0604020202020204" pitchFamily="34" charset="0"/>
              </a:rPr>
              <a:t>Engasjement i undersøkelsen</a:t>
            </a:r>
          </a:p>
        </p:txBody>
      </p:sp>
    </p:spTree>
    <p:extLst>
      <p:ext uri="{BB962C8B-B14F-4D97-AF65-F5344CB8AC3E}">
        <p14:creationId xmlns:p14="http://schemas.microsoft.com/office/powerpoint/2010/main" val="115618000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152 av 190</a:t>
            </a: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1438993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Berøringspunkter i tjenesteområdet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Banen</a:t>
            </a: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C26B83F9-ED42-5E66-FBE6-F730FE054EF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153 av 190</a:t>
            </a:r>
          </a:p>
        </p:txBody>
      </p:sp>
      <p:pic>
        <p:nvPicPr>
          <p:cNvPr id="8" name="Logo" descr="Logo&#10;&#10;Description automatically generated">
            <a:extLst>
              <a:ext uri="{FF2B5EF4-FFF2-40B4-BE49-F238E27FC236}">
                <a16:creationId xmlns:a16="http://schemas.microsoft.com/office/drawing/2014/main" id="{3765D920-D014-7B9F-4BA5-843950F32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4" name="Table">
            <a:extLst>
              <a:ext uri="{FF2B5EF4-FFF2-40B4-BE49-F238E27FC236}">
                <a16:creationId xmlns:a16="http://schemas.microsoft.com/office/drawing/2014/main" id="{37F506FE-4DF0-A2E8-DD63-E6A6ECE63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673140"/>
              </p:ext>
            </p:extLst>
          </p:nvPr>
        </p:nvGraphicFramePr>
        <p:xfrm>
          <a:off x="597600" y="1440000"/>
          <a:ext cx="5601481" cy="24718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0872">
                  <a:extLst>
                    <a:ext uri="{9D8B030D-6E8A-4147-A177-3AD203B41FA5}">
                      <a16:colId xmlns:a16="http://schemas.microsoft.com/office/drawing/2014/main" val="1"/>
                    </a:ext>
                  </a:extLst>
                </a:gridCol>
              </a:tblGrid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#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Tjenesteområde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Bunkere er godt vedlikeholdt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Banen fremstår som velholdt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3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Teestedene er bra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4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Greenene er jevne og ballen ruller "som den skal"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5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Banens design og tilstand gjør det rimelig lett å finne ballen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6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Fairwayene er bra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7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Hastigheten på greenene er passelig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8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Roughen har passelig vanskelighetsgrad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"/>
                  </a:ext>
                </a:extLst>
              </a:tr>
            </a:tbl>
          </a:graphicData>
        </a:graphic>
      </p:graphicFrame>
      <p:sp>
        <p:nvSpPr>
          <p:cNvPr id="2" name="Text">
            <a:extLst>
              <a:ext uri="{FF2B5EF4-FFF2-40B4-BE49-F238E27FC236}">
                <a16:creationId xmlns:a16="http://schemas.microsoft.com/office/drawing/2014/main" id="{77988E62-5E8C-FBD1-EC96-53C4DEFB29A9}"/>
              </a:ext>
            </a:extLst>
          </p:cNvPr>
          <p:cNvSpPr txBox="1"/>
          <p:nvPr/>
        </p:nvSpPr>
        <p:spPr>
          <a:xfrm>
            <a:off x="494520" y="1129595"/>
            <a:ext cx="598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A46ABDD-06AF-90FC-5229-F2B0161E0450}"/>
              </a:ext>
            </a:extLst>
          </p:cNvPr>
          <p:cNvSpPr txBox="1"/>
          <p:nvPr/>
        </p:nvSpPr>
        <p:spPr>
          <a:xfrm>
            <a:off x="494519" y="439531"/>
            <a:ext cx="1127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Banen</a:t>
            </a:r>
          </a:p>
        </p:txBody>
      </p:sp>
      <p:sp>
        <p:nvSpPr>
          <p:cNvPr id="10" name="CategoryLowImportance">
            <a:extLst>
              <a:ext uri="{FF2B5EF4-FFF2-40B4-BE49-F238E27FC236}">
                <a16:creationId xmlns:a16="http://schemas.microsoft.com/office/drawing/2014/main" id="{944CDCFE-62D8-94C2-3B0D-960087B7808B}"/>
              </a:ext>
            </a:extLst>
          </p:cNvPr>
          <p:cNvSpPr txBox="1"/>
          <p:nvPr/>
        </p:nvSpPr>
        <p:spPr>
          <a:xfrm>
            <a:off x="7174564" y="5293041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Lav</a:t>
            </a:r>
          </a:p>
        </p:txBody>
      </p:sp>
      <p:sp>
        <p:nvSpPr>
          <p:cNvPr id="12" name="CategoryHighImportance">
            <a:extLst>
              <a:ext uri="{FF2B5EF4-FFF2-40B4-BE49-F238E27FC236}">
                <a16:creationId xmlns:a16="http://schemas.microsoft.com/office/drawing/2014/main" id="{536A8BC5-FDB4-784F-7719-E10ECB5FCE31}"/>
              </a:ext>
            </a:extLst>
          </p:cNvPr>
          <p:cNvSpPr txBox="1"/>
          <p:nvPr/>
        </p:nvSpPr>
        <p:spPr>
          <a:xfrm>
            <a:off x="10236779" y="5293041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Høy</a:t>
            </a:r>
          </a:p>
        </p:txBody>
      </p:sp>
      <p:sp>
        <p:nvSpPr>
          <p:cNvPr id="13" name="CategoryAxisTitle">
            <a:extLst>
              <a:ext uri="{FF2B5EF4-FFF2-40B4-BE49-F238E27FC236}">
                <a16:creationId xmlns:a16="http://schemas.microsoft.com/office/drawing/2014/main" id="{416A13CC-1DA3-56E5-652C-74D880C4387B}"/>
              </a:ext>
            </a:extLst>
          </p:cNvPr>
          <p:cNvSpPr txBox="1"/>
          <p:nvPr/>
        </p:nvSpPr>
        <p:spPr>
          <a:xfrm>
            <a:off x="8705672" y="5278778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noProof="1">
                <a:solidFill>
                  <a:srgbClr val="081934"/>
                </a:solidFill>
                <a:effectLst/>
                <a:latin typeface="Inter Italic"/>
              </a:rPr>
              <a:t>Innvirkning på NPS</a:t>
            </a:r>
            <a:endParaRPr kumimoji="0" lang="en-US" sz="800" b="0" i="0" u="none" strike="noStrike" cap="none" spc="0" normalizeH="0" baseline="0" noProof="1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"/>
            </a:endParaRPr>
          </a:p>
        </p:txBody>
      </p:sp>
      <p:sp>
        <p:nvSpPr>
          <p:cNvPr id="15" name="ValueAxisTitle">
            <a:extLst>
              <a:ext uri="{FF2B5EF4-FFF2-40B4-BE49-F238E27FC236}">
                <a16:creationId xmlns:a16="http://schemas.microsoft.com/office/drawing/2014/main" id="{61BABC52-E520-35AC-CA07-53A364F4CEC5}"/>
              </a:ext>
            </a:extLst>
          </p:cNvPr>
          <p:cNvSpPr txBox="1"/>
          <p:nvPr/>
        </p:nvSpPr>
        <p:spPr>
          <a:xfrm>
            <a:off x="6619461" y="1001997"/>
            <a:ext cx="500204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noProof="1">
                <a:solidFill>
                  <a:srgbClr val="081934"/>
                </a:solidFill>
                <a:effectLst/>
                <a:latin typeface="Inter Italic"/>
              </a:rPr>
              <a:t>Score</a:t>
            </a:r>
            <a:endParaRPr kumimoji="0" lang="en-US" sz="800" b="0" i="0" u="none" strike="noStrike" cap="none" spc="0" normalizeH="0" baseline="0" noProof="1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"/>
            </a:endParaRPr>
          </a:p>
        </p:txBody>
      </p:sp>
      <p:graphicFrame>
        <p:nvGraphicFramePr>
          <p:cNvPr id="16" name="Chart">
            <a:extLst>
              <a:ext uri="{FF2B5EF4-FFF2-40B4-BE49-F238E27FC236}">
                <a16:creationId xmlns:a16="http://schemas.microsoft.com/office/drawing/2014/main" id="{A41CE75C-A1D6-4441-BCF4-592A2576A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534034"/>
              </p:ext>
            </p:extLst>
          </p:nvPr>
        </p:nvGraphicFramePr>
        <p:xfrm>
          <a:off x="6837385" y="1146321"/>
          <a:ext cx="5006873" cy="423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154 av 190</a:t>
            </a: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noProof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Klubbens sosiale miljø</a:t>
            </a:r>
            <a:endParaRPr lang="en-US" sz="1600" noProof="1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4000" noProof="1">
                <a:latin typeface="Arial" panose="020B0604020202020204" pitchFamily="34" charset="0"/>
                <a:cs typeface="Arial" panose="020B0604020202020204" pitchFamily="34" charset="0"/>
              </a:rPr>
              <a:t>Klubbens sosiale miljø</a:t>
            </a: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155 av 190</a:t>
            </a: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1438993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Berøringspunkter i tjenesteområdet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Klubbens sosiale miljø</a:t>
            </a: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C26B83F9-ED42-5E66-FBE6-F730FE054EF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156 av 190</a:t>
            </a:r>
          </a:p>
        </p:txBody>
      </p:sp>
      <p:pic>
        <p:nvPicPr>
          <p:cNvPr id="8" name="Logo" descr="Logo&#10;&#10;Description automatically generated">
            <a:extLst>
              <a:ext uri="{FF2B5EF4-FFF2-40B4-BE49-F238E27FC236}">
                <a16:creationId xmlns:a16="http://schemas.microsoft.com/office/drawing/2014/main" id="{3765D920-D014-7B9F-4BA5-843950F32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4" name="Table">
            <a:extLst>
              <a:ext uri="{FF2B5EF4-FFF2-40B4-BE49-F238E27FC236}">
                <a16:creationId xmlns:a16="http://schemas.microsoft.com/office/drawing/2014/main" id="{37F506FE-4DF0-A2E8-DD63-E6A6ECE63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673140"/>
              </p:ext>
            </p:extLst>
          </p:nvPr>
        </p:nvGraphicFramePr>
        <p:xfrm>
          <a:off x="597600" y="1440000"/>
          <a:ext cx="5601481" cy="164788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0872">
                  <a:extLst>
                    <a:ext uri="{9D8B030D-6E8A-4147-A177-3AD203B41FA5}">
                      <a16:colId xmlns:a16="http://schemas.microsoft.com/office/drawing/2014/main" val="1"/>
                    </a:ext>
                  </a:extLst>
                </a:gridCol>
              </a:tblGrid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#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Tjenesteområde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Det er et godt sosialt miljø i klubben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Trysil Golf har et godt tilbud av sosiale arrangementer gjennom året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3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Det er lett å komme med i en sosial gruppe hvis man ønsker det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4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Tilbudet av sosiale grupper (dame-, herre-, senior-, juniorgruppe etc.) er godt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5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Det er en hyggelig atmosfære i klubben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"/>
                  </a:ext>
                </a:extLst>
              </a:tr>
            </a:tbl>
          </a:graphicData>
        </a:graphic>
      </p:graphicFrame>
      <p:sp>
        <p:nvSpPr>
          <p:cNvPr id="2" name="Text">
            <a:extLst>
              <a:ext uri="{FF2B5EF4-FFF2-40B4-BE49-F238E27FC236}">
                <a16:creationId xmlns:a16="http://schemas.microsoft.com/office/drawing/2014/main" id="{77988E62-5E8C-FBD1-EC96-53C4DEFB29A9}"/>
              </a:ext>
            </a:extLst>
          </p:cNvPr>
          <p:cNvSpPr txBox="1"/>
          <p:nvPr/>
        </p:nvSpPr>
        <p:spPr>
          <a:xfrm>
            <a:off x="494520" y="1129595"/>
            <a:ext cx="598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A46ABDD-06AF-90FC-5229-F2B0161E0450}"/>
              </a:ext>
            </a:extLst>
          </p:cNvPr>
          <p:cNvSpPr txBox="1"/>
          <p:nvPr/>
        </p:nvSpPr>
        <p:spPr>
          <a:xfrm>
            <a:off x="494519" y="439531"/>
            <a:ext cx="1127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Klubbens sosiale miljø</a:t>
            </a:r>
          </a:p>
        </p:txBody>
      </p:sp>
      <p:sp>
        <p:nvSpPr>
          <p:cNvPr id="10" name="CategoryLowImportance">
            <a:extLst>
              <a:ext uri="{FF2B5EF4-FFF2-40B4-BE49-F238E27FC236}">
                <a16:creationId xmlns:a16="http://schemas.microsoft.com/office/drawing/2014/main" id="{944CDCFE-62D8-94C2-3B0D-960087B7808B}"/>
              </a:ext>
            </a:extLst>
          </p:cNvPr>
          <p:cNvSpPr txBox="1"/>
          <p:nvPr/>
        </p:nvSpPr>
        <p:spPr>
          <a:xfrm>
            <a:off x="7174564" y="5293041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Lav</a:t>
            </a:r>
          </a:p>
        </p:txBody>
      </p:sp>
      <p:sp>
        <p:nvSpPr>
          <p:cNvPr id="12" name="CategoryHighImportance">
            <a:extLst>
              <a:ext uri="{FF2B5EF4-FFF2-40B4-BE49-F238E27FC236}">
                <a16:creationId xmlns:a16="http://schemas.microsoft.com/office/drawing/2014/main" id="{536A8BC5-FDB4-784F-7719-E10ECB5FCE31}"/>
              </a:ext>
            </a:extLst>
          </p:cNvPr>
          <p:cNvSpPr txBox="1"/>
          <p:nvPr/>
        </p:nvSpPr>
        <p:spPr>
          <a:xfrm>
            <a:off x="10236779" y="5293041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Høy</a:t>
            </a:r>
          </a:p>
        </p:txBody>
      </p:sp>
      <p:sp>
        <p:nvSpPr>
          <p:cNvPr id="13" name="CategoryAxisTitle">
            <a:extLst>
              <a:ext uri="{FF2B5EF4-FFF2-40B4-BE49-F238E27FC236}">
                <a16:creationId xmlns:a16="http://schemas.microsoft.com/office/drawing/2014/main" id="{416A13CC-1DA3-56E5-652C-74D880C4387B}"/>
              </a:ext>
            </a:extLst>
          </p:cNvPr>
          <p:cNvSpPr txBox="1"/>
          <p:nvPr/>
        </p:nvSpPr>
        <p:spPr>
          <a:xfrm>
            <a:off x="8705672" y="5278778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noProof="1">
                <a:solidFill>
                  <a:srgbClr val="081934"/>
                </a:solidFill>
                <a:effectLst/>
                <a:latin typeface="Inter Italic"/>
              </a:rPr>
              <a:t>Innvirkning på NPS</a:t>
            </a:r>
            <a:endParaRPr kumimoji="0" lang="en-US" sz="800" b="0" i="0" u="none" strike="noStrike" cap="none" spc="0" normalizeH="0" baseline="0" noProof="1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"/>
            </a:endParaRPr>
          </a:p>
        </p:txBody>
      </p:sp>
      <p:sp>
        <p:nvSpPr>
          <p:cNvPr id="15" name="ValueAxisTitle">
            <a:extLst>
              <a:ext uri="{FF2B5EF4-FFF2-40B4-BE49-F238E27FC236}">
                <a16:creationId xmlns:a16="http://schemas.microsoft.com/office/drawing/2014/main" id="{61BABC52-E520-35AC-CA07-53A364F4CEC5}"/>
              </a:ext>
            </a:extLst>
          </p:cNvPr>
          <p:cNvSpPr txBox="1"/>
          <p:nvPr/>
        </p:nvSpPr>
        <p:spPr>
          <a:xfrm>
            <a:off x="6619461" y="1001997"/>
            <a:ext cx="500204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noProof="1">
                <a:solidFill>
                  <a:srgbClr val="081934"/>
                </a:solidFill>
                <a:effectLst/>
                <a:latin typeface="Inter Italic"/>
              </a:rPr>
              <a:t>Score</a:t>
            </a:r>
            <a:endParaRPr kumimoji="0" lang="en-US" sz="800" b="0" i="0" u="none" strike="noStrike" cap="none" spc="0" normalizeH="0" baseline="0" noProof="1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"/>
            </a:endParaRPr>
          </a:p>
        </p:txBody>
      </p:sp>
      <p:graphicFrame>
        <p:nvGraphicFramePr>
          <p:cNvPr id="16" name="Chart">
            <a:extLst>
              <a:ext uri="{FF2B5EF4-FFF2-40B4-BE49-F238E27FC236}">
                <a16:creationId xmlns:a16="http://schemas.microsoft.com/office/drawing/2014/main" id="{A41CE75C-A1D6-4441-BCF4-592A2576A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534034"/>
              </p:ext>
            </p:extLst>
          </p:nvPr>
        </p:nvGraphicFramePr>
        <p:xfrm>
          <a:off x="6837385" y="1146321"/>
          <a:ext cx="5006873" cy="423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157 av 190</a:t>
            </a: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noProof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Mat og drikke</a:t>
            </a:r>
            <a:endParaRPr lang="en-US" sz="1600" noProof="1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4000" noProof="1">
                <a:latin typeface="Arial" panose="020B0604020202020204" pitchFamily="34" charset="0"/>
                <a:cs typeface="Arial" panose="020B0604020202020204" pitchFamily="34" charset="0"/>
              </a:rPr>
              <a:t>Mat og drikke</a:t>
            </a: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158 av 190</a:t>
            </a: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1438993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Berøringspunkter i tjenesteområdet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 og drikke</a:t>
            </a: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C26B83F9-ED42-5E66-FBE6-F730FE054EF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159 av 190</a:t>
            </a:r>
          </a:p>
        </p:txBody>
      </p:sp>
      <p:pic>
        <p:nvPicPr>
          <p:cNvPr id="8" name="Logo" descr="Logo&#10;&#10;Description automatically generated">
            <a:extLst>
              <a:ext uri="{FF2B5EF4-FFF2-40B4-BE49-F238E27FC236}">
                <a16:creationId xmlns:a16="http://schemas.microsoft.com/office/drawing/2014/main" id="{3765D920-D014-7B9F-4BA5-843950F32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4" name="Table">
            <a:extLst>
              <a:ext uri="{FF2B5EF4-FFF2-40B4-BE49-F238E27FC236}">
                <a16:creationId xmlns:a16="http://schemas.microsoft.com/office/drawing/2014/main" id="{37F506FE-4DF0-A2E8-DD63-E6A6ECE63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673140"/>
              </p:ext>
            </p:extLst>
          </p:nvPr>
        </p:nvGraphicFramePr>
        <p:xfrm>
          <a:off x="597600" y="1440000"/>
          <a:ext cx="5601481" cy="164788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0872">
                  <a:extLst>
                    <a:ext uri="{9D8B030D-6E8A-4147-A177-3AD203B41FA5}">
                      <a16:colId xmlns:a16="http://schemas.microsoft.com/office/drawing/2014/main" val="1"/>
                    </a:ext>
                  </a:extLst>
                </a:gridCol>
              </a:tblGrid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#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Tjenesteområde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Matens kvalitet er god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Prisnivået i restauranten står i forhold til tilbud og kvalitet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3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Betjeningen og service i restauranten er god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4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Tilbudet av mat- og drikkevarer er tilstrekkelig stort og variert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5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Restaurantens åpningstider passer mine behov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"/>
                  </a:ext>
                </a:extLst>
              </a:tr>
            </a:tbl>
          </a:graphicData>
        </a:graphic>
      </p:graphicFrame>
      <p:sp>
        <p:nvSpPr>
          <p:cNvPr id="2" name="Text">
            <a:extLst>
              <a:ext uri="{FF2B5EF4-FFF2-40B4-BE49-F238E27FC236}">
                <a16:creationId xmlns:a16="http://schemas.microsoft.com/office/drawing/2014/main" id="{77988E62-5E8C-FBD1-EC96-53C4DEFB29A9}"/>
              </a:ext>
            </a:extLst>
          </p:cNvPr>
          <p:cNvSpPr txBox="1"/>
          <p:nvPr/>
        </p:nvSpPr>
        <p:spPr>
          <a:xfrm>
            <a:off x="494520" y="1129595"/>
            <a:ext cx="598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A46ABDD-06AF-90FC-5229-F2B0161E0450}"/>
              </a:ext>
            </a:extLst>
          </p:cNvPr>
          <p:cNvSpPr txBox="1"/>
          <p:nvPr/>
        </p:nvSpPr>
        <p:spPr>
          <a:xfrm>
            <a:off x="494519" y="439531"/>
            <a:ext cx="1127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 og drikke</a:t>
            </a:r>
          </a:p>
        </p:txBody>
      </p:sp>
      <p:sp>
        <p:nvSpPr>
          <p:cNvPr id="10" name="CategoryLowImportance">
            <a:extLst>
              <a:ext uri="{FF2B5EF4-FFF2-40B4-BE49-F238E27FC236}">
                <a16:creationId xmlns:a16="http://schemas.microsoft.com/office/drawing/2014/main" id="{944CDCFE-62D8-94C2-3B0D-960087B7808B}"/>
              </a:ext>
            </a:extLst>
          </p:cNvPr>
          <p:cNvSpPr txBox="1"/>
          <p:nvPr/>
        </p:nvSpPr>
        <p:spPr>
          <a:xfrm>
            <a:off x="7174564" y="5293041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Lav</a:t>
            </a:r>
          </a:p>
        </p:txBody>
      </p:sp>
      <p:sp>
        <p:nvSpPr>
          <p:cNvPr id="12" name="CategoryHighImportance">
            <a:extLst>
              <a:ext uri="{FF2B5EF4-FFF2-40B4-BE49-F238E27FC236}">
                <a16:creationId xmlns:a16="http://schemas.microsoft.com/office/drawing/2014/main" id="{536A8BC5-FDB4-784F-7719-E10ECB5FCE31}"/>
              </a:ext>
            </a:extLst>
          </p:cNvPr>
          <p:cNvSpPr txBox="1"/>
          <p:nvPr/>
        </p:nvSpPr>
        <p:spPr>
          <a:xfrm>
            <a:off x="10236779" y="5293041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Høy</a:t>
            </a:r>
          </a:p>
        </p:txBody>
      </p:sp>
      <p:sp>
        <p:nvSpPr>
          <p:cNvPr id="13" name="CategoryAxisTitle">
            <a:extLst>
              <a:ext uri="{FF2B5EF4-FFF2-40B4-BE49-F238E27FC236}">
                <a16:creationId xmlns:a16="http://schemas.microsoft.com/office/drawing/2014/main" id="{416A13CC-1DA3-56E5-652C-74D880C4387B}"/>
              </a:ext>
            </a:extLst>
          </p:cNvPr>
          <p:cNvSpPr txBox="1"/>
          <p:nvPr/>
        </p:nvSpPr>
        <p:spPr>
          <a:xfrm>
            <a:off x="8705672" y="5278778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noProof="1">
                <a:solidFill>
                  <a:srgbClr val="081934"/>
                </a:solidFill>
                <a:effectLst/>
                <a:latin typeface="Inter Italic"/>
              </a:rPr>
              <a:t>Innvirkning på NPS</a:t>
            </a:r>
            <a:endParaRPr kumimoji="0" lang="en-US" sz="800" b="0" i="0" u="none" strike="noStrike" cap="none" spc="0" normalizeH="0" baseline="0" noProof="1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"/>
            </a:endParaRPr>
          </a:p>
        </p:txBody>
      </p:sp>
      <p:sp>
        <p:nvSpPr>
          <p:cNvPr id="15" name="ValueAxisTitle">
            <a:extLst>
              <a:ext uri="{FF2B5EF4-FFF2-40B4-BE49-F238E27FC236}">
                <a16:creationId xmlns:a16="http://schemas.microsoft.com/office/drawing/2014/main" id="{61BABC52-E520-35AC-CA07-53A364F4CEC5}"/>
              </a:ext>
            </a:extLst>
          </p:cNvPr>
          <p:cNvSpPr txBox="1"/>
          <p:nvPr/>
        </p:nvSpPr>
        <p:spPr>
          <a:xfrm>
            <a:off x="6619461" y="1001997"/>
            <a:ext cx="500204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noProof="1">
                <a:solidFill>
                  <a:srgbClr val="081934"/>
                </a:solidFill>
                <a:effectLst/>
                <a:latin typeface="Inter Italic"/>
              </a:rPr>
              <a:t>Score</a:t>
            </a:r>
            <a:endParaRPr kumimoji="0" lang="en-US" sz="800" b="0" i="0" u="none" strike="noStrike" cap="none" spc="0" normalizeH="0" baseline="0" noProof="1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"/>
            </a:endParaRPr>
          </a:p>
        </p:txBody>
      </p:sp>
      <p:graphicFrame>
        <p:nvGraphicFramePr>
          <p:cNvPr id="16" name="Chart">
            <a:extLst>
              <a:ext uri="{FF2B5EF4-FFF2-40B4-BE49-F238E27FC236}">
                <a16:creationId xmlns:a16="http://schemas.microsoft.com/office/drawing/2014/main" id="{A41CE75C-A1D6-4441-BCF4-592A2576A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534034"/>
              </p:ext>
            </p:extLst>
          </p:nvPr>
        </p:nvGraphicFramePr>
        <p:xfrm>
          <a:off x="6837385" y="1146321"/>
          <a:ext cx="5006873" cy="423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160 av 190</a:t>
            </a: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noProof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Treningsfasiliteter</a:t>
            </a:r>
            <a:endParaRPr lang="en-US" sz="1600" noProof="1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4000" noProof="1">
                <a:latin typeface="Arial" panose="020B0604020202020204" pitchFamily="34" charset="0"/>
                <a:cs typeface="Arial" panose="020B0604020202020204" pitchFamily="34" charset="0"/>
              </a:rPr>
              <a:t>Treningsfasiliteter</a:t>
            </a: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161 av 190</a:t>
            </a: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233212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 ofte bruker du treningsfasilitetene (f. eks. driving range, nærspillsgreen, puttinggreen)?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Treningsfasiliteter</a:t>
            </a: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135 av 190</a:t>
            </a: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pic>
        <p:nvPicPr>
          <p:cNvPr id="7" name="Image">
            <a:extLst>
              <a:ext uri="{FF2B5EF4-FFF2-40B4-BE49-F238E27FC236}">
                <a16:creationId xmlns:a16="http://schemas.microsoft.com/office/drawing/2014/main" id="{5EADC659-65B5-9DA1-9605-DCBF5AD2C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1362" y="491123"/>
            <a:ext cx="4697920" cy="5064156"/>
          </a:xfrm>
          <a:prstGeom prst="rect">
            <a:avLst/>
          </a:prstGeom>
        </p:spPr>
      </p:pic>
      <p:sp>
        <p:nvSpPr>
          <p:cNvPr id="4" name="Text">
            <a:extLst>
              <a:ext uri="{FF2B5EF4-FFF2-40B4-BE49-F238E27FC236}">
                <a16:creationId xmlns:a16="http://schemas.microsoft.com/office/drawing/2014/main" id="{6C8A8A76-FB99-32F4-E2E3-4E7B39E2B9B4}"/>
              </a:ext>
            </a:extLst>
          </p:cNvPr>
          <p:cNvSpPr txBox="1"/>
          <p:nvPr/>
        </p:nvSpPr>
        <p:spPr>
          <a:xfrm>
            <a:off x="1048268" y="3174897"/>
            <a:ext cx="5047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noProof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Net Promoter Score og utvikling over tid.</a:t>
            </a:r>
            <a:endParaRPr lang="en-US" sz="1600" noProof="1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38EBFCF0-A1E6-01B4-A11C-6DD5F1E91BA2}"/>
              </a:ext>
            </a:extLst>
          </p:cNvPr>
          <p:cNvSpPr txBox="1"/>
          <p:nvPr/>
        </p:nvSpPr>
        <p:spPr>
          <a:xfrm>
            <a:off x="1048269" y="2315315"/>
            <a:ext cx="589297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4000" noProof="1">
                <a:latin typeface="Arial" panose="020B0604020202020204" pitchFamily="34" charset="0"/>
                <a:cs typeface="Arial" panose="020B0604020202020204" pitchFamily="34" charset="0"/>
              </a:rPr>
              <a:t>Ambassadørscore</a:t>
            </a:r>
          </a:p>
        </p:txBody>
      </p:sp>
    </p:spTree>
    <p:extLst>
      <p:ext uri="{BB962C8B-B14F-4D97-AF65-F5344CB8AC3E}">
        <p14:creationId xmlns:p14="http://schemas.microsoft.com/office/powerpoint/2010/main" val="193456228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162 av 190</a:t>
            </a: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noProof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Proshop</a:t>
            </a:r>
            <a:endParaRPr lang="en-US" sz="1600" noProof="1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4000" noProof="1">
                <a:latin typeface="Arial" panose="020B0604020202020204" pitchFamily="34" charset="0"/>
                <a:cs typeface="Arial" panose="020B0604020202020204" pitchFamily="34" charset="0"/>
              </a:rPr>
              <a:t>Proshop</a:t>
            </a: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163 av 190</a:t>
            </a: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1438993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Berøringspunkter i tjenesteområdet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Proshop</a:t>
            </a: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C26B83F9-ED42-5E66-FBE6-F730FE054EF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164 av 190</a:t>
            </a:r>
          </a:p>
        </p:txBody>
      </p:sp>
      <p:pic>
        <p:nvPicPr>
          <p:cNvPr id="8" name="Logo" descr="Logo&#10;&#10;Description automatically generated">
            <a:extLst>
              <a:ext uri="{FF2B5EF4-FFF2-40B4-BE49-F238E27FC236}">
                <a16:creationId xmlns:a16="http://schemas.microsoft.com/office/drawing/2014/main" id="{3765D920-D014-7B9F-4BA5-843950F32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4" name="Table">
            <a:extLst>
              <a:ext uri="{FF2B5EF4-FFF2-40B4-BE49-F238E27FC236}">
                <a16:creationId xmlns:a16="http://schemas.microsoft.com/office/drawing/2014/main" id="{37F506FE-4DF0-A2E8-DD63-E6A6ECE63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673140"/>
              </p:ext>
            </p:extLst>
          </p:nvPr>
        </p:nvGraphicFramePr>
        <p:xfrm>
          <a:off x="597600" y="1440000"/>
          <a:ext cx="5601481" cy="13732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0872">
                  <a:extLst>
                    <a:ext uri="{9D8B030D-6E8A-4147-A177-3AD203B41FA5}">
                      <a16:colId xmlns:a16="http://schemas.microsoft.com/office/drawing/2014/main" val="1"/>
                    </a:ext>
                  </a:extLst>
                </a:gridCol>
              </a:tblGrid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#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Tjenesteområde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Åpningstider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Prisnivå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3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Service og betjening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4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Utvalg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"/>
                  </a:ext>
                </a:extLst>
              </a:tr>
            </a:tbl>
          </a:graphicData>
        </a:graphic>
      </p:graphicFrame>
      <p:sp>
        <p:nvSpPr>
          <p:cNvPr id="2" name="Text">
            <a:extLst>
              <a:ext uri="{FF2B5EF4-FFF2-40B4-BE49-F238E27FC236}">
                <a16:creationId xmlns:a16="http://schemas.microsoft.com/office/drawing/2014/main" id="{77988E62-5E8C-FBD1-EC96-53C4DEFB29A9}"/>
              </a:ext>
            </a:extLst>
          </p:cNvPr>
          <p:cNvSpPr txBox="1"/>
          <p:nvPr/>
        </p:nvSpPr>
        <p:spPr>
          <a:xfrm>
            <a:off x="494520" y="1129595"/>
            <a:ext cx="598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A46ABDD-06AF-90FC-5229-F2B0161E0450}"/>
              </a:ext>
            </a:extLst>
          </p:cNvPr>
          <p:cNvSpPr txBox="1"/>
          <p:nvPr/>
        </p:nvSpPr>
        <p:spPr>
          <a:xfrm>
            <a:off x="494519" y="439531"/>
            <a:ext cx="1127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Proshop</a:t>
            </a:r>
          </a:p>
        </p:txBody>
      </p:sp>
      <p:sp>
        <p:nvSpPr>
          <p:cNvPr id="10" name="CategoryLowImportance">
            <a:extLst>
              <a:ext uri="{FF2B5EF4-FFF2-40B4-BE49-F238E27FC236}">
                <a16:creationId xmlns:a16="http://schemas.microsoft.com/office/drawing/2014/main" id="{944CDCFE-62D8-94C2-3B0D-960087B7808B}"/>
              </a:ext>
            </a:extLst>
          </p:cNvPr>
          <p:cNvSpPr txBox="1"/>
          <p:nvPr/>
        </p:nvSpPr>
        <p:spPr>
          <a:xfrm>
            <a:off x="7174564" y="5293041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Lav</a:t>
            </a:r>
          </a:p>
        </p:txBody>
      </p:sp>
      <p:sp>
        <p:nvSpPr>
          <p:cNvPr id="12" name="CategoryHighImportance">
            <a:extLst>
              <a:ext uri="{FF2B5EF4-FFF2-40B4-BE49-F238E27FC236}">
                <a16:creationId xmlns:a16="http://schemas.microsoft.com/office/drawing/2014/main" id="{536A8BC5-FDB4-784F-7719-E10ECB5FCE31}"/>
              </a:ext>
            </a:extLst>
          </p:cNvPr>
          <p:cNvSpPr txBox="1"/>
          <p:nvPr/>
        </p:nvSpPr>
        <p:spPr>
          <a:xfrm>
            <a:off x="10236779" y="5293041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Høy</a:t>
            </a:r>
          </a:p>
        </p:txBody>
      </p:sp>
      <p:sp>
        <p:nvSpPr>
          <p:cNvPr id="13" name="CategoryAxisTitle">
            <a:extLst>
              <a:ext uri="{FF2B5EF4-FFF2-40B4-BE49-F238E27FC236}">
                <a16:creationId xmlns:a16="http://schemas.microsoft.com/office/drawing/2014/main" id="{416A13CC-1DA3-56E5-652C-74D880C4387B}"/>
              </a:ext>
            </a:extLst>
          </p:cNvPr>
          <p:cNvSpPr txBox="1"/>
          <p:nvPr/>
        </p:nvSpPr>
        <p:spPr>
          <a:xfrm>
            <a:off x="8705672" y="5278778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noProof="1">
                <a:solidFill>
                  <a:srgbClr val="081934"/>
                </a:solidFill>
                <a:effectLst/>
                <a:latin typeface="Inter Italic"/>
              </a:rPr>
              <a:t>Innvirkning på NPS</a:t>
            </a:r>
            <a:endParaRPr kumimoji="0" lang="en-US" sz="800" b="0" i="0" u="none" strike="noStrike" cap="none" spc="0" normalizeH="0" baseline="0" noProof="1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"/>
            </a:endParaRPr>
          </a:p>
        </p:txBody>
      </p:sp>
      <p:sp>
        <p:nvSpPr>
          <p:cNvPr id="15" name="ValueAxisTitle">
            <a:extLst>
              <a:ext uri="{FF2B5EF4-FFF2-40B4-BE49-F238E27FC236}">
                <a16:creationId xmlns:a16="http://schemas.microsoft.com/office/drawing/2014/main" id="{61BABC52-E520-35AC-CA07-53A364F4CEC5}"/>
              </a:ext>
            </a:extLst>
          </p:cNvPr>
          <p:cNvSpPr txBox="1"/>
          <p:nvPr/>
        </p:nvSpPr>
        <p:spPr>
          <a:xfrm>
            <a:off x="6619461" y="1001997"/>
            <a:ext cx="500204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noProof="1">
                <a:solidFill>
                  <a:srgbClr val="081934"/>
                </a:solidFill>
                <a:effectLst/>
                <a:latin typeface="Inter Italic"/>
              </a:rPr>
              <a:t>Score</a:t>
            </a:r>
            <a:endParaRPr kumimoji="0" lang="en-US" sz="800" b="0" i="0" u="none" strike="noStrike" cap="none" spc="0" normalizeH="0" baseline="0" noProof="1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"/>
            </a:endParaRPr>
          </a:p>
        </p:txBody>
      </p:sp>
      <p:graphicFrame>
        <p:nvGraphicFramePr>
          <p:cNvPr id="16" name="Chart">
            <a:extLst>
              <a:ext uri="{FF2B5EF4-FFF2-40B4-BE49-F238E27FC236}">
                <a16:creationId xmlns:a16="http://schemas.microsoft.com/office/drawing/2014/main" id="{A41CE75C-A1D6-4441-BCF4-592A2576A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534034"/>
              </p:ext>
            </p:extLst>
          </p:nvPr>
        </p:nvGraphicFramePr>
        <p:xfrm>
          <a:off x="6837385" y="1146321"/>
          <a:ext cx="5006873" cy="423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165 av 190</a:t>
            </a: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noProof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Trening</a:t>
            </a:r>
            <a:endParaRPr lang="en-US" sz="1600" noProof="1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4000" noProof="1">
                <a:latin typeface="Arial" panose="020B0604020202020204" pitchFamily="34" charset="0"/>
                <a:cs typeface="Arial" panose="020B0604020202020204" pitchFamily="34" charset="0"/>
              </a:rPr>
              <a:t>Trening</a:t>
            </a: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166 av 190</a:t>
            </a: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233212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 du benyttet deg av trening hos klubbens trenere (pro) i løpet av det seneste året?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Trening</a:t>
            </a: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167 av 190</a:t>
            </a: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233212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 er den eller de primære årsaker til at du ikke har benyttet deg av trening hos klubbens trenere? (Mulig å angi mer enn en årsak.)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Trening</a:t>
            </a: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C26B83F9-ED42-5E66-FBE6-F730FE054EF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168 av 190</a:t>
            </a:r>
          </a:p>
        </p:txBody>
      </p:sp>
      <p:pic>
        <p:nvPicPr>
          <p:cNvPr id="8" name="Logo" descr="Logo&#10;&#10;Description automatically generated">
            <a:extLst>
              <a:ext uri="{FF2B5EF4-FFF2-40B4-BE49-F238E27FC236}">
                <a16:creationId xmlns:a16="http://schemas.microsoft.com/office/drawing/2014/main" id="{3765D920-D014-7B9F-4BA5-843950F32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4" name="Table">
            <a:extLst>
              <a:ext uri="{FF2B5EF4-FFF2-40B4-BE49-F238E27FC236}">
                <a16:creationId xmlns:a16="http://schemas.microsoft.com/office/drawing/2014/main" id="{37F506FE-4DF0-A2E8-DD63-E6A6ECE63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673140"/>
              </p:ext>
            </p:extLst>
          </p:nvPr>
        </p:nvGraphicFramePr>
        <p:xfrm>
          <a:off x="597600" y="1440000"/>
          <a:ext cx="5601481" cy="5492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0872">
                  <a:extLst>
                    <a:ext uri="{9D8B030D-6E8A-4147-A177-3AD203B41FA5}">
                      <a16:colId xmlns:a16="http://schemas.microsoft.com/office/drawing/2014/main" val="1"/>
                    </a:ext>
                  </a:extLst>
                </a:gridCol>
              </a:tblGrid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#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Tjenesteområde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Forbedrer mitt golfspill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"/>
                  </a:ext>
                </a:extLst>
              </a:tr>
            </a:tbl>
          </a:graphicData>
        </a:graphic>
      </p:graphicFrame>
      <p:sp>
        <p:nvSpPr>
          <p:cNvPr id="2" name="Text">
            <a:extLst>
              <a:ext uri="{FF2B5EF4-FFF2-40B4-BE49-F238E27FC236}">
                <a16:creationId xmlns:a16="http://schemas.microsoft.com/office/drawing/2014/main" id="{77988E62-5E8C-FBD1-EC96-53C4DEFB29A9}"/>
              </a:ext>
            </a:extLst>
          </p:cNvPr>
          <p:cNvSpPr txBox="1"/>
          <p:nvPr/>
        </p:nvSpPr>
        <p:spPr>
          <a:xfrm>
            <a:off x="494520" y="1129595"/>
            <a:ext cx="598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A46ABDD-06AF-90FC-5229-F2B0161E0450}"/>
              </a:ext>
            </a:extLst>
          </p:cNvPr>
          <p:cNvSpPr txBox="1"/>
          <p:nvPr/>
        </p:nvSpPr>
        <p:spPr>
          <a:xfrm>
            <a:off x="494519" y="439531"/>
            <a:ext cx="1127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Trening</a:t>
            </a:r>
          </a:p>
        </p:txBody>
      </p:sp>
      <p:sp>
        <p:nvSpPr>
          <p:cNvPr id="10" name="CategoryLowImportance">
            <a:extLst>
              <a:ext uri="{FF2B5EF4-FFF2-40B4-BE49-F238E27FC236}">
                <a16:creationId xmlns:a16="http://schemas.microsoft.com/office/drawing/2014/main" id="{944CDCFE-62D8-94C2-3B0D-960087B7808B}"/>
              </a:ext>
            </a:extLst>
          </p:cNvPr>
          <p:cNvSpPr txBox="1"/>
          <p:nvPr/>
        </p:nvSpPr>
        <p:spPr>
          <a:xfrm>
            <a:off x="7174564" y="5293041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Lav</a:t>
            </a:r>
          </a:p>
        </p:txBody>
      </p:sp>
      <p:sp>
        <p:nvSpPr>
          <p:cNvPr id="12" name="CategoryHighImportance">
            <a:extLst>
              <a:ext uri="{FF2B5EF4-FFF2-40B4-BE49-F238E27FC236}">
                <a16:creationId xmlns:a16="http://schemas.microsoft.com/office/drawing/2014/main" id="{536A8BC5-FDB4-784F-7719-E10ECB5FCE31}"/>
              </a:ext>
            </a:extLst>
          </p:cNvPr>
          <p:cNvSpPr txBox="1"/>
          <p:nvPr/>
        </p:nvSpPr>
        <p:spPr>
          <a:xfrm>
            <a:off x="10236779" y="5293041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Høy</a:t>
            </a:r>
          </a:p>
        </p:txBody>
      </p:sp>
      <p:sp>
        <p:nvSpPr>
          <p:cNvPr id="13" name="CategoryAxisTitle">
            <a:extLst>
              <a:ext uri="{FF2B5EF4-FFF2-40B4-BE49-F238E27FC236}">
                <a16:creationId xmlns:a16="http://schemas.microsoft.com/office/drawing/2014/main" id="{416A13CC-1DA3-56E5-652C-74D880C4387B}"/>
              </a:ext>
            </a:extLst>
          </p:cNvPr>
          <p:cNvSpPr txBox="1"/>
          <p:nvPr/>
        </p:nvSpPr>
        <p:spPr>
          <a:xfrm>
            <a:off x="8705672" y="5278778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noProof="1">
                <a:solidFill>
                  <a:srgbClr val="081934"/>
                </a:solidFill>
                <a:effectLst/>
                <a:latin typeface="Inter Italic"/>
              </a:rPr>
              <a:t>Innvirkning på NPS</a:t>
            </a:r>
            <a:endParaRPr kumimoji="0" lang="en-US" sz="800" b="0" i="0" u="none" strike="noStrike" cap="none" spc="0" normalizeH="0" baseline="0" noProof="1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"/>
            </a:endParaRPr>
          </a:p>
        </p:txBody>
      </p:sp>
      <p:sp>
        <p:nvSpPr>
          <p:cNvPr id="15" name="ValueAxisTitle">
            <a:extLst>
              <a:ext uri="{FF2B5EF4-FFF2-40B4-BE49-F238E27FC236}">
                <a16:creationId xmlns:a16="http://schemas.microsoft.com/office/drawing/2014/main" id="{61BABC52-E520-35AC-CA07-53A364F4CEC5}"/>
              </a:ext>
            </a:extLst>
          </p:cNvPr>
          <p:cNvSpPr txBox="1"/>
          <p:nvPr/>
        </p:nvSpPr>
        <p:spPr>
          <a:xfrm>
            <a:off x="6619461" y="1001997"/>
            <a:ext cx="500204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noProof="1">
                <a:solidFill>
                  <a:srgbClr val="081934"/>
                </a:solidFill>
                <a:effectLst/>
                <a:latin typeface="Inter Italic"/>
              </a:rPr>
              <a:t>Score</a:t>
            </a:r>
            <a:endParaRPr kumimoji="0" lang="en-US" sz="800" b="0" i="0" u="none" strike="noStrike" cap="none" spc="0" normalizeH="0" baseline="0" noProof="1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"/>
            </a:endParaRPr>
          </a:p>
        </p:txBody>
      </p:sp>
      <p:graphicFrame>
        <p:nvGraphicFramePr>
          <p:cNvPr id="16" name="Chart">
            <a:extLst>
              <a:ext uri="{FF2B5EF4-FFF2-40B4-BE49-F238E27FC236}">
                <a16:creationId xmlns:a16="http://schemas.microsoft.com/office/drawing/2014/main" id="{A41CE75C-A1D6-4441-BCF4-592A2576A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534034"/>
              </p:ext>
            </p:extLst>
          </p:nvPr>
        </p:nvGraphicFramePr>
        <p:xfrm>
          <a:off x="6837385" y="1146321"/>
          <a:ext cx="5006873" cy="423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169 av 190</a:t>
            </a: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noProof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Ledelse og informasjon</a:t>
            </a:r>
            <a:endParaRPr lang="en-US" sz="1600" noProof="1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4000" noProof="1">
                <a:latin typeface="Arial" panose="020B0604020202020204" pitchFamily="34" charset="0"/>
                <a:cs typeface="Arial" panose="020B0604020202020204" pitchFamily="34" charset="0"/>
              </a:rPr>
              <a:t>Ledelse og informasjon</a:t>
            </a: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170 av 190</a:t>
            </a: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1438993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Berøringspunkter i tjenesteområdet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Ledelse og informasjon</a:t>
            </a: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C26B83F9-ED42-5E66-FBE6-F730FE054EF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171 av 190</a:t>
            </a:r>
          </a:p>
        </p:txBody>
      </p:sp>
      <p:pic>
        <p:nvPicPr>
          <p:cNvPr id="8" name="Logo" descr="Logo&#10;&#10;Description automatically generated">
            <a:extLst>
              <a:ext uri="{FF2B5EF4-FFF2-40B4-BE49-F238E27FC236}">
                <a16:creationId xmlns:a16="http://schemas.microsoft.com/office/drawing/2014/main" id="{3765D920-D014-7B9F-4BA5-843950F32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4" name="Table">
            <a:extLst>
              <a:ext uri="{FF2B5EF4-FFF2-40B4-BE49-F238E27FC236}">
                <a16:creationId xmlns:a16="http://schemas.microsoft.com/office/drawing/2014/main" id="{37F506FE-4DF0-A2E8-DD63-E6A6ECE63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673140"/>
              </p:ext>
            </p:extLst>
          </p:nvPr>
        </p:nvGraphicFramePr>
        <p:xfrm>
          <a:off x="597600" y="1440000"/>
          <a:ext cx="5601481" cy="8239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0872">
                  <a:extLst>
                    <a:ext uri="{9D8B030D-6E8A-4147-A177-3AD203B41FA5}">
                      <a16:colId xmlns:a16="http://schemas.microsoft.com/office/drawing/2014/main" val="1"/>
                    </a:ext>
                  </a:extLst>
                </a:gridCol>
              </a:tblGrid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#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Tjenesteområde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Jeg føler meg godt informert om vesentlige forhold og aktiviteter i klubben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Klubbens hjemmesider inneholder den informasjonen jeg trenger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"/>
                  </a:ext>
                </a:extLst>
              </a:tr>
            </a:tbl>
          </a:graphicData>
        </a:graphic>
      </p:graphicFrame>
      <p:sp>
        <p:nvSpPr>
          <p:cNvPr id="2" name="Text">
            <a:extLst>
              <a:ext uri="{FF2B5EF4-FFF2-40B4-BE49-F238E27FC236}">
                <a16:creationId xmlns:a16="http://schemas.microsoft.com/office/drawing/2014/main" id="{77988E62-5E8C-FBD1-EC96-53C4DEFB29A9}"/>
              </a:ext>
            </a:extLst>
          </p:cNvPr>
          <p:cNvSpPr txBox="1"/>
          <p:nvPr/>
        </p:nvSpPr>
        <p:spPr>
          <a:xfrm>
            <a:off x="494520" y="1129595"/>
            <a:ext cx="598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A46ABDD-06AF-90FC-5229-F2B0161E0450}"/>
              </a:ext>
            </a:extLst>
          </p:cNvPr>
          <p:cNvSpPr txBox="1"/>
          <p:nvPr/>
        </p:nvSpPr>
        <p:spPr>
          <a:xfrm>
            <a:off x="494519" y="439531"/>
            <a:ext cx="1127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Ledelse og informasjon</a:t>
            </a:r>
          </a:p>
        </p:txBody>
      </p:sp>
      <p:sp>
        <p:nvSpPr>
          <p:cNvPr id="10" name="CategoryLowImportance">
            <a:extLst>
              <a:ext uri="{FF2B5EF4-FFF2-40B4-BE49-F238E27FC236}">
                <a16:creationId xmlns:a16="http://schemas.microsoft.com/office/drawing/2014/main" id="{944CDCFE-62D8-94C2-3B0D-960087B7808B}"/>
              </a:ext>
            </a:extLst>
          </p:cNvPr>
          <p:cNvSpPr txBox="1"/>
          <p:nvPr/>
        </p:nvSpPr>
        <p:spPr>
          <a:xfrm>
            <a:off x="7174564" y="5293041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Lav</a:t>
            </a:r>
          </a:p>
        </p:txBody>
      </p:sp>
      <p:sp>
        <p:nvSpPr>
          <p:cNvPr id="12" name="CategoryHighImportance">
            <a:extLst>
              <a:ext uri="{FF2B5EF4-FFF2-40B4-BE49-F238E27FC236}">
                <a16:creationId xmlns:a16="http://schemas.microsoft.com/office/drawing/2014/main" id="{536A8BC5-FDB4-784F-7719-E10ECB5FCE31}"/>
              </a:ext>
            </a:extLst>
          </p:cNvPr>
          <p:cNvSpPr txBox="1"/>
          <p:nvPr/>
        </p:nvSpPr>
        <p:spPr>
          <a:xfrm>
            <a:off x="10236779" y="5293041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Høy</a:t>
            </a:r>
          </a:p>
        </p:txBody>
      </p:sp>
      <p:sp>
        <p:nvSpPr>
          <p:cNvPr id="13" name="CategoryAxisTitle">
            <a:extLst>
              <a:ext uri="{FF2B5EF4-FFF2-40B4-BE49-F238E27FC236}">
                <a16:creationId xmlns:a16="http://schemas.microsoft.com/office/drawing/2014/main" id="{416A13CC-1DA3-56E5-652C-74D880C4387B}"/>
              </a:ext>
            </a:extLst>
          </p:cNvPr>
          <p:cNvSpPr txBox="1"/>
          <p:nvPr/>
        </p:nvSpPr>
        <p:spPr>
          <a:xfrm>
            <a:off x="8705672" y="5278778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noProof="1">
                <a:solidFill>
                  <a:srgbClr val="081934"/>
                </a:solidFill>
                <a:effectLst/>
                <a:latin typeface="Inter Italic"/>
              </a:rPr>
              <a:t>Innvirkning på NPS</a:t>
            </a:r>
            <a:endParaRPr kumimoji="0" lang="en-US" sz="800" b="0" i="0" u="none" strike="noStrike" cap="none" spc="0" normalizeH="0" baseline="0" noProof="1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"/>
            </a:endParaRPr>
          </a:p>
        </p:txBody>
      </p:sp>
      <p:sp>
        <p:nvSpPr>
          <p:cNvPr id="15" name="ValueAxisTitle">
            <a:extLst>
              <a:ext uri="{FF2B5EF4-FFF2-40B4-BE49-F238E27FC236}">
                <a16:creationId xmlns:a16="http://schemas.microsoft.com/office/drawing/2014/main" id="{61BABC52-E520-35AC-CA07-53A364F4CEC5}"/>
              </a:ext>
            </a:extLst>
          </p:cNvPr>
          <p:cNvSpPr txBox="1"/>
          <p:nvPr/>
        </p:nvSpPr>
        <p:spPr>
          <a:xfrm>
            <a:off x="6619461" y="1001997"/>
            <a:ext cx="500204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noProof="1">
                <a:solidFill>
                  <a:srgbClr val="081934"/>
                </a:solidFill>
                <a:effectLst/>
                <a:latin typeface="Inter Italic"/>
              </a:rPr>
              <a:t>Score</a:t>
            </a:r>
            <a:endParaRPr kumimoji="0" lang="en-US" sz="800" b="0" i="0" u="none" strike="noStrike" cap="none" spc="0" normalizeH="0" baseline="0" noProof="1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"/>
            </a:endParaRPr>
          </a:p>
        </p:txBody>
      </p:sp>
      <p:graphicFrame>
        <p:nvGraphicFramePr>
          <p:cNvPr id="16" name="Chart">
            <a:extLst>
              <a:ext uri="{FF2B5EF4-FFF2-40B4-BE49-F238E27FC236}">
                <a16:creationId xmlns:a16="http://schemas.microsoft.com/office/drawing/2014/main" id="{A41CE75C-A1D6-4441-BCF4-592A2576A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534034"/>
              </p:ext>
            </p:extLst>
          </p:nvPr>
        </p:nvGraphicFramePr>
        <p:xfrm>
          <a:off x="6837385" y="1146321"/>
          <a:ext cx="5006873" cy="423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44322F7A-9AB4-B7CB-3F5E-64534F1994BE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136 av 190</a:t>
            </a: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48E62420-F1F4-13D1-6285-CE2ACD130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6" name="Table">
            <a:extLst>
              <a:ext uri="{FF2B5EF4-FFF2-40B4-BE49-F238E27FC236}">
                <a16:creationId xmlns:a16="http://schemas.microsoft.com/office/drawing/2014/main" id="{9A6D26BC-456B-78D2-3878-94F77FCE6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921825"/>
              </p:ext>
            </p:extLst>
          </p:nvPr>
        </p:nvGraphicFramePr>
        <p:xfrm>
          <a:off x="635187" y="4452904"/>
          <a:ext cx="10921626" cy="777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20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271">
                  <a:extLst>
                    <a:ext uri="{9D8B030D-6E8A-4147-A177-3AD203B41FA5}">
                      <a16:colId xmlns:a16="http://schemas.microsoft.com/office/drawing/2014/main" val="1"/>
                    </a:ext>
                  </a:extLst>
                </a:gridCol>
                <a:gridCol w="1820271">
                  <a:extLst>
                    <a:ext uri="{9D8B030D-6E8A-4147-A177-3AD203B41FA5}">
                      <a16:colId xmlns:a16="http://schemas.microsoft.com/office/drawing/2014/main" val="2"/>
                    </a:ext>
                  </a:extLst>
                </a:gridCol>
                <a:gridCol w="1820271">
                  <a:extLst>
                    <a:ext uri="{9D8B030D-6E8A-4147-A177-3AD203B41FA5}">
                      <a16:colId xmlns:a16="http://schemas.microsoft.com/office/drawing/2014/main" val="3"/>
                    </a:ext>
                  </a:extLst>
                </a:gridCol>
                <a:gridCol w="1820271">
                  <a:extLst>
                    <a:ext uri="{9D8B030D-6E8A-4147-A177-3AD203B41FA5}">
                      <a16:colId xmlns:a16="http://schemas.microsoft.com/office/drawing/2014/main" val="4"/>
                    </a:ext>
                  </a:extLst>
                </a:gridCol>
                <a:gridCol w="1820271">
                  <a:extLst>
                    <a:ext uri="{9D8B030D-6E8A-4147-A177-3AD203B41FA5}">
                      <a16:colId xmlns:a16="http://schemas.microsoft.com/office/drawing/2014/main" val="5"/>
                    </a:ext>
                  </a:extLst>
                </a:gridCol>
              </a:tblGrid>
              <a:tr h="177358"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År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Benchmark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Promoters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Passive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Detractors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358"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70%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25%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"/>
                  </a:ext>
                </a:extLst>
              </a:tr>
              <a:tr h="177358"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77%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16%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"/>
                  </a:ext>
                </a:extLst>
              </a:tr>
            </a:tbl>
          </a:graphicData>
        </a:graphic>
      </p:graphicFrame>
      <p:sp>
        <p:nvSpPr>
          <p:cNvPr id="8" name="Text">
            <a:extLst>
              <a:ext uri="{FF2B5EF4-FFF2-40B4-BE49-F238E27FC236}">
                <a16:creationId xmlns:a16="http://schemas.microsoft.com/office/drawing/2014/main" id="{F56C037D-8F29-26A7-3955-8A84487DD4A4}"/>
              </a:ext>
            </a:extLst>
          </p:cNvPr>
          <p:cNvSpPr txBox="1"/>
          <p:nvPr/>
        </p:nvSpPr>
        <p:spPr>
          <a:xfrm>
            <a:off x="494520" y="1129595"/>
            <a:ext cx="849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NPS-utvikling i løpet av de siste fem hele kalenderårene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B2EB1F8A-85A9-64CD-34FA-65F1F843F1C9}"/>
              </a:ext>
            </a:extLst>
          </p:cNvPr>
          <p:cNvSpPr txBox="1"/>
          <p:nvPr/>
        </p:nvSpPr>
        <p:spPr>
          <a:xfrm>
            <a:off x="494519" y="439531"/>
            <a:ext cx="8494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Ambassadørscore</a:t>
            </a:r>
          </a:p>
        </p:txBody>
      </p:sp>
      <p:sp>
        <p:nvSpPr>
          <p:cNvPr id="9" name="Variables">
            <a:extLst>
              <a:ext uri="{FF2B5EF4-FFF2-40B4-BE49-F238E27FC236}">
                <a16:creationId xmlns:a16="http://schemas.microsoft.com/office/drawing/2014/main" id="{A2E7B7DE-EE0A-760A-4566-CD2B3489634D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graphicFrame>
        <p:nvGraphicFramePr>
          <p:cNvPr id="4" name="Chart">
            <a:extLst>
              <a:ext uri="{FF2B5EF4-FFF2-40B4-BE49-F238E27FC236}">
                <a16:creationId xmlns:a16="http://schemas.microsoft.com/office/drawing/2014/main" id="{A46536EF-6FAC-DB56-6AA6-F89BF3D3DB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62857"/>
              </p:ext>
            </p:extLst>
          </p:nvPr>
        </p:nvGraphicFramePr>
        <p:xfrm>
          <a:off x="635186" y="1498928"/>
          <a:ext cx="10921623" cy="2776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172 av 190</a:t>
            </a: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noProof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Priser og produkter</a:t>
            </a:r>
            <a:endParaRPr lang="en-US" sz="1600" noProof="1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4000" noProof="1">
                <a:latin typeface="Arial" panose="020B0604020202020204" pitchFamily="34" charset="0"/>
                <a:cs typeface="Arial" panose="020B0604020202020204" pitchFamily="34" charset="0"/>
              </a:rPr>
              <a:t>Priser og produkter</a:t>
            </a: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173 av 190</a:t>
            </a: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1438993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Berøringspunkter i tjenesteområdet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Priser og produkter</a:t>
            </a: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C26B83F9-ED42-5E66-FBE6-F730FE054EF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174 av 190</a:t>
            </a:r>
          </a:p>
        </p:txBody>
      </p:sp>
      <p:pic>
        <p:nvPicPr>
          <p:cNvPr id="8" name="Logo" descr="Logo&#10;&#10;Description automatically generated">
            <a:extLst>
              <a:ext uri="{FF2B5EF4-FFF2-40B4-BE49-F238E27FC236}">
                <a16:creationId xmlns:a16="http://schemas.microsoft.com/office/drawing/2014/main" id="{3765D920-D014-7B9F-4BA5-843950F32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4" name="Table">
            <a:extLst>
              <a:ext uri="{FF2B5EF4-FFF2-40B4-BE49-F238E27FC236}">
                <a16:creationId xmlns:a16="http://schemas.microsoft.com/office/drawing/2014/main" id="{37F506FE-4DF0-A2E8-DD63-E6A6ECE63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673140"/>
              </p:ext>
            </p:extLst>
          </p:nvPr>
        </p:nvGraphicFramePr>
        <p:xfrm>
          <a:off x="597600" y="1440000"/>
          <a:ext cx="5601481" cy="8239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0872">
                  <a:extLst>
                    <a:ext uri="{9D8B030D-6E8A-4147-A177-3AD203B41FA5}">
                      <a16:colId xmlns:a16="http://schemas.microsoft.com/office/drawing/2014/main" val="1"/>
                    </a:ext>
                  </a:extLst>
                </a:gridCol>
              </a:tblGrid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#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Tjenesteområde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Sammenlignet med andre klubber er prisene i Trysil Golf fornuftige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Klubbens forskjellige kontingentkategorier dekker mine behov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"/>
                  </a:ext>
                </a:extLst>
              </a:tr>
            </a:tbl>
          </a:graphicData>
        </a:graphic>
      </p:graphicFrame>
      <p:sp>
        <p:nvSpPr>
          <p:cNvPr id="2" name="Text">
            <a:extLst>
              <a:ext uri="{FF2B5EF4-FFF2-40B4-BE49-F238E27FC236}">
                <a16:creationId xmlns:a16="http://schemas.microsoft.com/office/drawing/2014/main" id="{77988E62-5E8C-FBD1-EC96-53C4DEFB29A9}"/>
              </a:ext>
            </a:extLst>
          </p:cNvPr>
          <p:cNvSpPr txBox="1"/>
          <p:nvPr/>
        </p:nvSpPr>
        <p:spPr>
          <a:xfrm>
            <a:off x="494520" y="1129595"/>
            <a:ext cx="598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A46ABDD-06AF-90FC-5229-F2B0161E0450}"/>
              </a:ext>
            </a:extLst>
          </p:cNvPr>
          <p:cNvSpPr txBox="1"/>
          <p:nvPr/>
        </p:nvSpPr>
        <p:spPr>
          <a:xfrm>
            <a:off x="494519" y="439531"/>
            <a:ext cx="1127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Priser og produkter</a:t>
            </a:r>
          </a:p>
        </p:txBody>
      </p:sp>
      <p:sp>
        <p:nvSpPr>
          <p:cNvPr id="10" name="CategoryLowImportance">
            <a:extLst>
              <a:ext uri="{FF2B5EF4-FFF2-40B4-BE49-F238E27FC236}">
                <a16:creationId xmlns:a16="http://schemas.microsoft.com/office/drawing/2014/main" id="{944CDCFE-62D8-94C2-3B0D-960087B7808B}"/>
              </a:ext>
            </a:extLst>
          </p:cNvPr>
          <p:cNvSpPr txBox="1"/>
          <p:nvPr/>
        </p:nvSpPr>
        <p:spPr>
          <a:xfrm>
            <a:off x="7174564" y="5293041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Lav</a:t>
            </a:r>
          </a:p>
        </p:txBody>
      </p:sp>
      <p:sp>
        <p:nvSpPr>
          <p:cNvPr id="12" name="CategoryHighImportance">
            <a:extLst>
              <a:ext uri="{FF2B5EF4-FFF2-40B4-BE49-F238E27FC236}">
                <a16:creationId xmlns:a16="http://schemas.microsoft.com/office/drawing/2014/main" id="{536A8BC5-FDB4-784F-7719-E10ECB5FCE31}"/>
              </a:ext>
            </a:extLst>
          </p:cNvPr>
          <p:cNvSpPr txBox="1"/>
          <p:nvPr/>
        </p:nvSpPr>
        <p:spPr>
          <a:xfrm>
            <a:off x="10236779" y="5293041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Høy</a:t>
            </a:r>
          </a:p>
        </p:txBody>
      </p:sp>
      <p:sp>
        <p:nvSpPr>
          <p:cNvPr id="13" name="CategoryAxisTitle">
            <a:extLst>
              <a:ext uri="{FF2B5EF4-FFF2-40B4-BE49-F238E27FC236}">
                <a16:creationId xmlns:a16="http://schemas.microsoft.com/office/drawing/2014/main" id="{416A13CC-1DA3-56E5-652C-74D880C4387B}"/>
              </a:ext>
            </a:extLst>
          </p:cNvPr>
          <p:cNvSpPr txBox="1"/>
          <p:nvPr/>
        </p:nvSpPr>
        <p:spPr>
          <a:xfrm>
            <a:off x="8705672" y="5278778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noProof="1">
                <a:solidFill>
                  <a:srgbClr val="081934"/>
                </a:solidFill>
                <a:effectLst/>
                <a:latin typeface="Inter Italic"/>
              </a:rPr>
              <a:t>Innvirkning på NPS</a:t>
            </a:r>
            <a:endParaRPr kumimoji="0" lang="en-US" sz="800" b="0" i="0" u="none" strike="noStrike" cap="none" spc="0" normalizeH="0" baseline="0" noProof="1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"/>
            </a:endParaRPr>
          </a:p>
        </p:txBody>
      </p:sp>
      <p:sp>
        <p:nvSpPr>
          <p:cNvPr id="15" name="ValueAxisTitle">
            <a:extLst>
              <a:ext uri="{FF2B5EF4-FFF2-40B4-BE49-F238E27FC236}">
                <a16:creationId xmlns:a16="http://schemas.microsoft.com/office/drawing/2014/main" id="{61BABC52-E520-35AC-CA07-53A364F4CEC5}"/>
              </a:ext>
            </a:extLst>
          </p:cNvPr>
          <p:cNvSpPr txBox="1"/>
          <p:nvPr/>
        </p:nvSpPr>
        <p:spPr>
          <a:xfrm>
            <a:off x="6619461" y="1001997"/>
            <a:ext cx="500204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noProof="1">
                <a:solidFill>
                  <a:srgbClr val="081934"/>
                </a:solidFill>
                <a:effectLst/>
                <a:latin typeface="Inter Italic"/>
              </a:rPr>
              <a:t>Score</a:t>
            </a:r>
            <a:endParaRPr kumimoji="0" lang="en-US" sz="800" b="0" i="0" u="none" strike="noStrike" cap="none" spc="0" normalizeH="0" baseline="0" noProof="1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"/>
            </a:endParaRPr>
          </a:p>
        </p:txBody>
      </p:sp>
      <p:graphicFrame>
        <p:nvGraphicFramePr>
          <p:cNvPr id="16" name="Chart">
            <a:extLst>
              <a:ext uri="{FF2B5EF4-FFF2-40B4-BE49-F238E27FC236}">
                <a16:creationId xmlns:a16="http://schemas.microsoft.com/office/drawing/2014/main" id="{A41CE75C-A1D6-4441-BCF4-592A2576A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534034"/>
              </p:ext>
            </p:extLst>
          </p:nvPr>
        </p:nvGraphicFramePr>
        <p:xfrm>
          <a:off x="6837385" y="1146321"/>
          <a:ext cx="5006873" cy="423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175 av 190</a:t>
            </a: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noProof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Ytterligere spørsmål</a:t>
            </a:r>
            <a:endParaRPr lang="en-US" sz="1600" noProof="1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4000" noProof="1">
                <a:latin typeface="Arial" panose="020B0604020202020204" pitchFamily="34" charset="0"/>
                <a:cs typeface="Arial" panose="020B0604020202020204" pitchFamily="34" charset="0"/>
              </a:rPr>
              <a:t>Ytterligere spørsmål</a:t>
            </a: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176 av 190</a:t>
            </a: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233212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Klubben er viktig for meg, og når jeg har mulighet for det, deltar jeg gjerne i klubbaktiviteter (turneringer, grupper (f.eks. juniorgruppe, damegruppe), klubbarrangementer og lignende)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Ytterligere spørsmål</a:t>
            </a: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177 av 190</a:t>
            </a: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233212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 over hele sesongen, hvor ofte spiller du golf i Trysil Golf?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Ytterligere spørsmål</a:t>
            </a: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178 av 190</a:t>
            </a: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233212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 gjennom hele sesongen, ca. hvor ofte spiller du greenfee på andre baner?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Ytterligere spørsmål</a:t>
            </a: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179 av 190</a:t>
            </a: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noProof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Ytterligere kommentarer</a:t>
            </a:r>
            <a:endParaRPr lang="en-US" sz="1600" noProof="1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4000" noProof="1">
                <a:latin typeface="Arial" panose="020B0604020202020204" pitchFamily="34" charset="0"/>
                <a:cs typeface="Arial" panose="020B0604020202020204" pitchFamily="34" charset="0"/>
              </a:rPr>
              <a:t>Ytterligere kommentarer</a:t>
            </a: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geNumber">
            <a:extLst>
              <a:ext uri="{FF2B5EF4-FFF2-40B4-BE49-F238E27FC236}">
                <a16:creationId xmlns:a16="http://schemas.microsoft.com/office/drawing/2014/main" id="{5A310730-14C7-818A-325A-27AE2667144A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180 av 190</a:t>
            </a:r>
          </a:p>
        </p:txBody>
      </p:sp>
      <p:pic>
        <p:nvPicPr>
          <p:cNvPr id="14" name="Logo" descr="Logo&#10;&#10;Description automatically generated">
            <a:extLst>
              <a:ext uri="{FF2B5EF4-FFF2-40B4-BE49-F238E27FC236}">
                <a16:creationId xmlns:a16="http://schemas.microsoft.com/office/drawing/2014/main" id="{C15827AF-1E06-EBFB-AA85-6A4559C86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3" name="FooterText">
            <a:extLst>
              <a:ext uri="{FF2B5EF4-FFF2-40B4-BE49-F238E27FC236}">
                <a16:creationId xmlns:a16="http://schemas.microsoft.com/office/drawing/2014/main" id="{35247FE4-8DF5-199A-F652-1280B9E62DF7}"/>
              </a:ext>
            </a:extLst>
          </p:cNvPr>
          <p:cNvSpPr txBox="1"/>
          <p:nvPr/>
        </p:nvSpPr>
        <p:spPr>
          <a:xfrm>
            <a:off x="635187" y="5541532"/>
            <a:ext cx="8141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1">
                <a:latin typeface="Arial" panose="020B0604020202020204" pitchFamily="34" charset="0"/>
                <a:cs typeface="Arial" panose="020B0604020202020204" pitchFamily="34" charset="0"/>
              </a:rPr>
              <a:t>Du kan se alle 62 kommentarer på følgende lenke
https://app.players1st.sport/</a:t>
            </a:r>
          </a:p>
        </p:txBody>
      </p:sp>
      <p:sp>
        <p:nvSpPr>
          <p:cNvPr id="27" name="Comment 3">
            <a:extLst>
              <a:ext uri="{FF2B5EF4-FFF2-40B4-BE49-F238E27FC236}">
                <a16:creationId xmlns:a16="http://schemas.microsoft.com/office/drawing/2014/main" id="{B904CCF6-CA19-3E94-1792-E08D5839B05B}"/>
              </a:ext>
            </a:extLst>
          </p:cNvPr>
          <p:cNvSpPr/>
          <p:nvPr/>
        </p:nvSpPr>
        <p:spPr>
          <a:xfrm>
            <a:off x="7979956" y="2075999"/>
            <a:ext cx="3543300" cy="2914649"/>
          </a:xfrm>
          <a:prstGeom prst="roundRect">
            <a:avLst>
              <a:gd name="adj" fmla="val 439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“Hyggelig betjening og fin bane.”</a:t>
            </a:r>
          </a:p>
        </p:txBody>
      </p:sp>
      <p:sp>
        <p:nvSpPr>
          <p:cNvPr id="26" name="Comment 2">
            <a:extLst>
              <a:ext uri="{FF2B5EF4-FFF2-40B4-BE49-F238E27FC236}">
                <a16:creationId xmlns:a16="http://schemas.microsoft.com/office/drawing/2014/main" id="{8D3FF330-5D6A-5C28-D9FE-6335C81EC380}"/>
              </a:ext>
            </a:extLst>
          </p:cNvPr>
          <p:cNvSpPr/>
          <p:nvPr/>
        </p:nvSpPr>
        <p:spPr>
          <a:xfrm>
            <a:off x="4324350" y="2075999"/>
            <a:ext cx="3543300" cy="2914649"/>
          </a:xfrm>
          <a:prstGeom prst="roundRect">
            <a:avLst>
              <a:gd name="adj" fmla="val 439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“Fortsette å holde banen i så bra stand som den er.”</a:t>
            </a:r>
          </a:p>
        </p:txBody>
      </p:sp>
      <p:sp>
        <p:nvSpPr>
          <p:cNvPr id="25" name="Comment 1">
            <a:extLst>
              <a:ext uri="{FF2B5EF4-FFF2-40B4-BE49-F238E27FC236}">
                <a16:creationId xmlns:a16="http://schemas.microsoft.com/office/drawing/2014/main" id="{F71AE48F-5C63-5BE1-8D44-CE2BBC46F102}"/>
              </a:ext>
            </a:extLst>
          </p:cNvPr>
          <p:cNvSpPr/>
          <p:nvPr/>
        </p:nvSpPr>
        <p:spPr>
          <a:xfrm>
            <a:off x="668744" y="2075999"/>
            <a:ext cx="3543300" cy="2914649"/>
          </a:xfrm>
          <a:prstGeom prst="roundRect">
            <a:avLst>
              <a:gd name="adj" fmla="val 439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“Fantastisk bane og veldig trivelig klubb :-)”</a:t>
            </a:r>
          </a:p>
        </p:txBody>
      </p:sp>
      <p:sp>
        <p:nvSpPr>
          <p:cNvPr id="15" name="Variables">
            <a:extLst>
              <a:ext uri="{FF2B5EF4-FFF2-40B4-BE49-F238E27FC236}">
                <a16:creationId xmlns:a16="http://schemas.microsoft.com/office/drawing/2014/main" id="{4B57EBF2-5DC3-3D1A-CA6B-A5634D3E8B8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17" name="Text">
            <a:extLst>
              <a:ext uri="{FF2B5EF4-FFF2-40B4-BE49-F238E27FC236}">
                <a16:creationId xmlns:a16="http://schemas.microsoft.com/office/drawing/2014/main" id="{0A55293C-198B-9165-3C92-3F0A825DFE16}"/>
              </a:ext>
            </a:extLst>
          </p:cNvPr>
          <p:cNvSpPr txBox="1"/>
          <p:nvPr/>
        </p:nvSpPr>
        <p:spPr>
          <a:xfrm>
            <a:off x="494520" y="1129595"/>
            <a:ext cx="8473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1"/>
              <a:t>Hva mener du Trysil Golf gjør bra, slik at du synes det er en fin klubb å være medlem i?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BEE785F4-DDE5-E2E5-CF0A-F108DF642B7C}"/>
              </a:ext>
            </a:extLst>
          </p:cNvPr>
          <p:cNvSpPr txBox="1"/>
          <p:nvPr/>
        </p:nvSpPr>
        <p:spPr>
          <a:xfrm>
            <a:off x="494519" y="439531"/>
            <a:ext cx="8473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1"/>
              <a:t>Ytterligere kommentarer</a:t>
            </a:r>
          </a:p>
        </p:txBody>
      </p:sp>
    </p:spTree>
    <p:extLst>
      <p:ext uri="{BB962C8B-B14F-4D97-AF65-F5344CB8AC3E}">
        <p14:creationId xmlns:p14="http://schemas.microsoft.com/office/powerpoint/2010/main" val="9738862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geNumber">
            <a:extLst>
              <a:ext uri="{FF2B5EF4-FFF2-40B4-BE49-F238E27FC236}">
                <a16:creationId xmlns:a16="http://schemas.microsoft.com/office/drawing/2014/main" id="{5A310730-14C7-818A-325A-27AE2667144A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181 av 190</a:t>
            </a:r>
          </a:p>
        </p:txBody>
      </p:sp>
      <p:pic>
        <p:nvPicPr>
          <p:cNvPr id="14" name="Logo" descr="Logo&#10;&#10;Description automatically generated">
            <a:extLst>
              <a:ext uri="{FF2B5EF4-FFF2-40B4-BE49-F238E27FC236}">
                <a16:creationId xmlns:a16="http://schemas.microsoft.com/office/drawing/2014/main" id="{C15827AF-1E06-EBFB-AA85-6A4559C86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3" name="FooterText">
            <a:extLst>
              <a:ext uri="{FF2B5EF4-FFF2-40B4-BE49-F238E27FC236}">
                <a16:creationId xmlns:a16="http://schemas.microsoft.com/office/drawing/2014/main" id="{35247FE4-8DF5-199A-F652-1280B9E62DF7}"/>
              </a:ext>
            </a:extLst>
          </p:cNvPr>
          <p:cNvSpPr txBox="1"/>
          <p:nvPr/>
        </p:nvSpPr>
        <p:spPr>
          <a:xfrm>
            <a:off x="635187" y="5541532"/>
            <a:ext cx="8141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1">
                <a:latin typeface="Arial" panose="020B0604020202020204" pitchFamily="34" charset="0"/>
                <a:cs typeface="Arial" panose="020B0604020202020204" pitchFamily="34" charset="0"/>
              </a:rPr>
              <a:t>Du kan se alle 72 kommentarer på følgende lenke
https://app.players1st.sport/</a:t>
            </a:r>
          </a:p>
        </p:txBody>
      </p:sp>
      <p:sp>
        <p:nvSpPr>
          <p:cNvPr id="27" name="Comment 3">
            <a:extLst>
              <a:ext uri="{FF2B5EF4-FFF2-40B4-BE49-F238E27FC236}">
                <a16:creationId xmlns:a16="http://schemas.microsoft.com/office/drawing/2014/main" id="{B904CCF6-CA19-3E94-1792-E08D5839B05B}"/>
              </a:ext>
            </a:extLst>
          </p:cNvPr>
          <p:cNvSpPr/>
          <p:nvPr/>
        </p:nvSpPr>
        <p:spPr>
          <a:xfrm>
            <a:off x="7979956" y="2075999"/>
            <a:ext cx="3543300" cy="2914649"/>
          </a:xfrm>
          <a:prstGeom prst="roundRect">
            <a:avLst>
              <a:gd name="adj" fmla="val 439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“Større område for trening av chipping og nærspill”</a:t>
            </a:r>
          </a:p>
        </p:txBody>
      </p:sp>
      <p:sp>
        <p:nvSpPr>
          <p:cNvPr id="26" name="Comment 2">
            <a:extLst>
              <a:ext uri="{FF2B5EF4-FFF2-40B4-BE49-F238E27FC236}">
                <a16:creationId xmlns:a16="http://schemas.microsoft.com/office/drawing/2014/main" id="{8D3FF330-5D6A-5C28-D9FE-6335C81EC380}"/>
              </a:ext>
            </a:extLst>
          </p:cNvPr>
          <p:cNvSpPr/>
          <p:nvPr/>
        </p:nvSpPr>
        <p:spPr>
          <a:xfrm>
            <a:off x="4324350" y="2075999"/>
            <a:ext cx="3543300" cy="2914649"/>
          </a:xfrm>
          <a:prstGeom prst="roundRect">
            <a:avLst>
              <a:gd name="adj" fmla="val 439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“Bedre bunkrer det er så ulikt fra bunker til bunker hva man møter for underlag.”</a:t>
            </a:r>
          </a:p>
        </p:txBody>
      </p:sp>
      <p:sp>
        <p:nvSpPr>
          <p:cNvPr id="25" name="Comment 1">
            <a:extLst>
              <a:ext uri="{FF2B5EF4-FFF2-40B4-BE49-F238E27FC236}">
                <a16:creationId xmlns:a16="http://schemas.microsoft.com/office/drawing/2014/main" id="{F71AE48F-5C63-5BE1-8D44-CE2BBC46F102}"/>
              </a:ext>
            </a:extLst>
          </p:cNvPr>
          <p:cNvSpPr/>
          <p:nvPr/>
        </p:nvSpPr>
        <p:spPr>
          <a:xfrm>
            <a:off x="668744" y="2075999"/>
            <a:ext cx="3543300" cy="2914649"/>
          </a:xfrm>
          <a:prstGeom prst="roundRect">
            <a:avLst>
              <a:gd name="adj" fmla="val 439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“Simulatortilbud for trening i vintersesongen.”</a:t>
            </a:r>
          </a:p>
        </p:txBody>
      </p:sp>
      <p:sp>
        <p:nvSpPr>
          <p:cNvPr id="15" name="Variables">
            <a:extLst>
              <a:ext uri="{FF2B5EF4-FFF2-40B4-BE49-F238E27FC236}">
                <a16:creationId xmlns:a16="http://schemas.microsoft.com/office/drawing/2014/main" id="{4B57EBF2-5DC3-3D1A-CA6B-A5634D3E8B8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17" name="Text">
            <a:extLst>
              <a:ext uri="{FF2B5EF4-FFF2-40B4-BE49-F238E27FC236}">
                <a16:creationId xmlns:a16="http://schemas.microsoft.com/office/drawing/2014/main" id="{0A55293C-198B-9165-3C92-3F0A825DFE16}"/>
              </a:ext>
            </a:extLst>
          </p:cNvPr>
          <p:cNvSpPr txBox="1"/>
          <p:nvPr/>
        </p:nvSpPr>
        <p:spPr>
          <a:xfrm>
            <a:off x="494520" y="1129595"/>
            <a:ext cx="8473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1"/>
              <a:t>Hva kan vi forbedre for å gjøre din opplevelse i Trysil Golf enda bedre?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BEE785F4-DDE5-E2E5-CF0A-F108DF642B7C}"/>
              </a:ext>
            </a:extLst>
          </p:cNvPr>
          <p:cNvSpPr txBox="1"/>
          <p:nvPr/>
        </p:nvSpPr>
        <p:spPr>
          <a:xfrm>
            <a:off x="494519" y="439531"/>
            <a:ext cx="8473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1"/>
              <a:t>Ytterligere kommentarer</a:t>
            </a:r>
          </a:p>
        </p:txBody>
      </p:sp>
    </p:spTree>
    <p:extLst>
      <p:ext uri="{BB962C8B-B14F-4D97-AF65-F5344CB8AC3E}">
        <p14:creationId xmlns:p14="http://schemas.microsoft.com/office/powerpoint/2010/main" val="973886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137 av 190</a:t>
            </a: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6" name="Text">
            <a:extLst>
              <a:ext uri="{FF2B5EF4-FFF2-40B4-BE49-F238E27FC236}">
                <a16:creationId xmlns:a16="http://schemas.microsoft.com/office/drawing/2014/main" id="{AA4A9F87-14D6-26A6-0409-A7F3AF9B2F1C}"/>
              </a:ext>
            </a:extLst>
          </p:cNvPr>
          <p:cNvSpPr txBox="1"/>
          <p:nvPr/>
        </p:nvSpPr>
        <p:spPr>
          <a:xfrm>
            <a:off x="1069545" y="3174897"/>
            <a:ext cx="5026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noProof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tjenesteområdene i undersøkelsen din.</a:t>
            </a:r>
            <a:endParaRPr lang="en-US" sz="1600" noProof="1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EA5CA388-A36E-D8EA-F682-A3D585416277}"/>
              </a:ext>
            </a:extLst>
          </p:cNvPr>
          <p:cNvSpPr txBox="1"/>
          <p:nvPr/>
        </p:nvSpPr>
        <p:spPr>
          <a:xfrm>
            <a:off x="1069546" y="2315315"/>
            <a:ext cx="6255883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4000" noProof="1">
                <a:latin typeface="Arial" panose="020B0604020202020204" pitchFamily="34" charset="0"/>
                <a:cs typeface="Arial" panose="020B0604020202020204" pitchFamily="34" charset="0"/>
              </a:rPr>
              <a:t>Tjenesteområder</a:t>
            </a:r>
          </a:p>
        </p:txBody>
      </p:sp>
      <p:pic>
        <p:nvPicPr>
          <p:cNvPr id="10" name="Image">
            <a:extLst>
              <a:ext uri="{FF2B5EF4-FFF2-40B4-BE49-F238E27FC236}">
                <a16:creationId xmlns:a16="http://schemas.microsoft.com/office/drawing/2014/main" id="{3AFF8068-BBBF-12E3-D9CC-14B59F52D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0201" y="1353519"/>
            <a:ext cx="6255884" cy="333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89486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186 av 190</a:t>
            </a: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noProof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Service og opplevelse</a:t>
            </a:r>
            <a:endParaRPr lang="en-US" sz="1600" noProof="1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4000" noProof="1">
                <a:latin typeface="Arial" panose="020B0604020202020204" pitchFamily="34" charset="0"/>
                <a:cs typeface="Arial" panose="020B0604020202020204" pitchFamily="34" charset="0"/>
              </a:rPr>
              <a:t>Service og opplevelse</a:t>
            </a: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187 av 190</a:t>
            </a: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1438993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Berøringspunkter i tjenesteområdet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og opplevelse</a:t>
            </a: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C26B83F9-ED42-5E66-FBE6-F730FE054EF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188 av 190</a:t>
            </a:r>
          </a:p>
        </p:txBody>
      </p:sp>
      <p:pic>
        <p:nvPicPr>
          <p:cNvPr id="8" name="Logo" descr="Logo&#10;&#10;Description automatically generated">
            <a:extLst>
              <a:ext uri="{FF2B5EF4-FFF2-40B4-BE49-F238E27FC236}">
                <a16:creationId xmlns:a16="http://schemas.microsoft.com/office/drawing/2014/main" id="{3765D920-D014-7B9F-4BA5-843950F32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4" name="Table">
            <a:extLst>
              <a:ext uri="{FF2B5EF4-FFF2-40B4-BE49-F238E27FC236}">
                <a16:creationId xmlns:a16="http://schemas.microsoft.com/office/drawing/2014/main" id="{37F506FE-4DF0-A2E8-DD63-E6A6ECE63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673140"/>
              </p:ext>
            </p:extLst>
          </p:nvPr>
        </p:nvGraphicFramePr>
        <p:xfrm>
          <a:off x="597600" y="1440000"/>
          <a:ext cx="5601481" cy="13732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0872">
                  <a:extLst>
                    <a:ext uri="{9D8B030D-6E8A-4147-A177-3AD203B41FA5}">
                      <a16:colId xmlns:a16="http://schemas.microsoft.com/office/drawing/2014/main" val="1"/>
                    </a:ext>
                  </a:extLst>
                </a:gridCol>
              </a:tblGrid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#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Tjenesteområde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Klubben informerer godt dersom det utføres arbeid på banen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Medarbeiderne i administrasjonen gir god service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3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Banen er generelt variert og spennende å spille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4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Det er vanligvis en god flyt på banen, og man må sjelden vente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"/>
                  </a:ext>
                </a:extLst>
              </a:tr>
            </a:tbl>
          </a:graphicData>
        </a:graphic>
      </p:graphicFrame>
      <p:sp>
        <p:nvSpPr>
          <p:cNvPr id="2" name="Text">
            <a:extLst>
              <a:ext uri="{FF2B5EF4-FFF2-40B4-BE49-F238E27FC236}">
                <a16:creationId xmlns:a16="http://schemas.microsoft.com/office/drawing/2014/main" id="{77988E62-5E8C-FBD1-EC96-53C4DEFB29A9}"/>
              </a:ext>
            </a:extLst>
          </p:cNvPr>
          <p:cNvSpPr txBox="1"/>
          <p:nvPr/>
        </p:nvSpPr>
        <p:spPr>
          <a:xfrm>
            <a:off x="494520" y="1129595"/>
            <a:ext cx="598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A46ABDD-06AF-90FC-5229-F2B0161E0450}"/>
              </a:ext>
            </a:extLst>
          </p:cNvPr>
          <p:cNvSpPr txBox="1"/>
          <p:nvPr/>
        </p:nvSpPr>
        <p:spPr>
          <a:xfrm>
            <a:off x="494519" y="439531"/>
            <a:ext cx="1127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og opplevelse</a:t>
            </a:r>
          </a:p>
        </p:txBody>
      </p:sp>
      <p:sp>
        <p:nvSpPr>
          <p:cNvPr id="10" name="CategoryLowImportance">
            <a:extLst>
              <a:ext uri="{FF2B5EF4-FFF2-40B4-BE49-F238E27FC236}">
                <a16:creationId xmlns:a16="http://schemas.microsoft.com/office/drawing/2014/main" id="{944CDCFE-62D8-94C2-3B0D-960087B7808B}"/>
              </a:ext>
            </a:extLst>
          </p:cNvPr>
          <p:cNvSpPr txBox="1"/>
          <p:nvPr/>
        </p:nvSpPr>
        <p:spPr>
          <a:xfrm>
            <a:off x="7174564" y="5293041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Lav</a:t>
            </a:r>
          </a:p>
        </p:txBody>
      </p:sp>
      <p:sp>
        <p:nvSpPr>
          <p:cNvPr id="12" name="CategoryHighImportance">
            <a:extLst>
              <a:ext uri="{FF2B5EF4-FFF2-40B4-BE49-F238E27FC236}">
                <a16:creationId xmlns:a16="http://schemas.microsoft.com/office/drawing/2014/main" id="{536A8BC5-FDB4-784F-7719-E10ECB5FCE31}"/>
              </a:ext>
            </a:extLst>
          </p:cNvPr>
          <p:cNvSpPr txBox="1"/>
          <p:nvPr/>
        </p:nvSpPr>
        <p:spPr>
          <a:xfrm>
            <a:off x="10236779" y="5293041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Høy</a:t>
            </a:r>
          </a:p>
        </p:txBody>
      </p:sp>
      <p:sp>
        <p:nvSpPr>
          <p:cNvPr id="13" name="CategoryAxisTitle">
            <a:extLst>
              <a:ext uri="{FF2B5EF4-FFF2-40B4-BE49-F238E27FC236}">
                <a16:creationId xmlns:a16="http://schemas.microsoft.com/office/drawing/2014/main" id="{416A13CC-1DA3-56E5-652C-74D880C4387B}"/>
              </a:ext>
            </a:extLst>
          </p:cNvPr>
          <p:cNvSpPr txBox="1"/>
          <p:nvPr/>
        </p:nvSpPr>
        <p:spPr>
          <a:xfrm>
            <a:off x="8705672" y="5278778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noProof="1">
                <a:solidFill>
                  <a:srgbClr val="081934"/>
                </a:solidFill>
                <a:effectLst/>
                <a:latin typeface="Inter Italic"/>
              </a:rPr>
              <a:t>Innvirkning på NPS</a:t>
            </a:r>
            <a:endParaRPr kumimoji="0" lang="en-US" sz="800" b="0" i="0" u="none" strike="noStrike" cap="none" spc="0" normalizeH="0" baseline="0" noProof="1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"/>
            </a:endParaRPr>
          </a:p>
        </p:txBody>
      </p:sp>
      <p:sp>
        <p:nvSpPr>
          <p:cNvPr id="15" name="ValueAxisTitle">
            <a:extLst>
              <a:ext uri="{FF2B5EF4-FFF2-40B4-BE49-F238E27FC236}">
                <a16:creationId xmlns:a16="http://schemas.microsoft.com/office/drawing/2014/main" id="{61BABC52-E520-35AC-CA07-53A364F4CEC5}"/>
              </a:ext>
            </a:extLst>
          </p:cNvPr>
          <p:cNvSpPr txBox="1"/>
          <p:nvPr/>
        </p:nvSpPr>
        <p:spPr>
          <a:xfrm>
            <a:off x="6619461" y="1001997"/>
            <a:ext cx="500204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noProof="1">
                <a:solidFill>
                  <a:srgbClr val="081934"/>
                </a:solidFill>
                <a:effectLst/>
                <a:latin typeface="Inter Italic"/>
              </a:rPr>
              <a:t>Score</a:t>
            </a:r>
            <a:endParaRPr kumimoji="0" lang="en-US" sz="800" b="0" i="0" u="none" strike="noStrike" cap="none" spc="0" normalizeH="0" baseline="0" noProof="1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"/>
            </a:endParaRPr>
          </a:p>
        </p:txBody>
      </p:sp>
      <p:graphicFrame>
        <p:nvGraphicFramePr>
          <p:cNvPr id="16" name="Chart">
            <a:extLst>
              <a:ext uri="{FF2B5EF4-FFF2-40B4-BE49-F238E27FC236}">
                <a16:creationId xmlns:a16="http://schemas.microsoft.com/office/drawing/2014/main" id="{A41CE75C-A1D6-4441-BCF4-592A2576A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534034"/>
              </p:ext>
            </p:extLst>
          </p:nvPr>
        </p:nvGraphicFramePr>
        <p:xfrm>
          <a:off x="6837385" y="1146321"/>
          <a:ext cx="5006873" cy="423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138 av 190</a:t>
            </a: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1438993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tjenesteområder i klubben din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Serviceområder</a:t>
            </a: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C26B83F9-ED42-5E66-FBE6-F730FE054EF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139 av 190</a:t>
            </a:r>
          </a:p>
        </p:txBody>
      </p:sp>
      <p:pic>
        <p:nvPicPr>
          <p:cNvPr id="8" name="Logo" descr="Logo&#10;&#10;Description automatically generated">
            <a:extLst>
              <a:ext uri="{FF2B5EF4-FFF2-40B4-BE49-F238E27FC236}">
                <a16:creationId xmlns:a16="http://schemas.microsoft.com/office/drawing/2014/main" id="{3765D920-D014-7B9F-4BA5-843950F32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4" name="Table">
            <a:extLst>
              <a:ext uri="{FF2B5EF4-FFF2-40B4-BE49-F238E27FC236}">
                <a16:creationId xmlns:a16="http://schemas.microsoft.com/office/drawing/2014/main" id="{37F506FE-4DF0-A2E8-DD63-E6A6ECE63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673140"/>
              </p:ext>
            </p:extLst>
          </p:nvPr>
        </p:nvGraphicFramePr>
        <p:xfrm>
          <a:off x="597600" y="1440000"/>
          <a:ext cx="5601481" cy="24718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0872">
                  <a:extLst>
                    <a:ext uri="{9D8B030D-6E8A-4147-A177-3AD203B41FA5}">
                      <a16:colId xmlns:a16="http://schemas.microsoft.com/office/drawing/2014/main" val="1"/>
                    </a:ext>
                  </a:extLst>
                </a:gridCol>
              </a:tblGrid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#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Tjenesteområde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Priser og produkter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Service og opplevelse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3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Proshop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4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Klubbens sosiale miljø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5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Ledelse og informasjon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6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Mat og drikke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7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Banen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8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Trening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"/>
                  </a:ext>
                </a:extLst>
              </a:tr>
            </a:tbl>
          </a:graphicData>
        </a:graphic>
      </p:graphicFrame>
      <p:sp>
        <p:nvSpPr>
          <p:cNvPr id="2" name="Text">
            <a:extLst>
              <a:ext uri="{FF2B5EF4-FFF2-40B4-BE49-F238E27FC236}">
                <a16:creationId xmlns:a16="http://schemas.microsoft.com/office/drawing/2014/main" id="{77988E62-5E8C-FBD1-EC96-53C4DEFB29A9}"/>
              </a:ext>
            </a:extLst>
          </p:cNvPr>
          <p:cNvSpPr txBox="1"/>
          <p:nvPr/>
        </p:nvSpPr>
        <p:spPr>
          <a:xfrm>
            <a:off x="494520" y="1129595"/>
            <a:ext cx="598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A46ABDD-06AF-90FC-5229-F2B0161E0450}"/>
              </a:ext>
            </a:extLst>
          </p:cNvPr>
          <p:cNvSpPr txBox="1"/>
          <p:nvPr/>
        </p:nvSpPr>
        <p:spPr>
          <a:xfrm>
            <a:off x="494519" y="439531"/>
            <a:ext cx="1127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Tjenesteområde prioritert kart</a:t>
            </a:r>
          </a:p>
        </p:txBody>
      </p:sp>
      <p:sp>
        <p:nvSpPr>
          <p:cNvPr id="10" name="CategoryLowImportance">
            <a:extLst>
              <a:ext uri="{FF2B5EF4-FFF2-40B4-BE49-F238E27FC236}">
                <a16:creationId xmlns:a16="http://schemas.microsoft.com/office/drawing/2014/main" id="{944CDCFE-62D8-94C2-3B0D-960087B7808B}"/>
              </a:ext>
            </a:extLst>
          </p:cNvPr>
          <p:cNvSpPr txBox="1"/>
          <p:nvPr/>
        </p:nvSpPr>
        <p:spPr>
          <a:xfrm>
            <a:off x="7174564" y="5293041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Lav</a:t>
            </a:r>
          </a:p>
        </p:txBody>
      </p:sp>
      <p:sp>
        <p:nvSpPr>
          <p:cNvPr id="12" name="CategoryHighImportance">
            <a:extLst>
              <a:ext uri="{FF2B5EF4-FFF2-40B4-BE49-F238E27FC236}">
                <a16:creationId xmlns:a16="http://schemas.microsoft.com/office/drawing/2014/main" id="{536A8BC5-FDB4-784F-7719-E10ECB5FCE31}"/>
              </a:ext>
            </a:extLst>
          </p:cNvPr>
          <p:cNvSpPr txBox="1"/>
          <p:nvPr/>
        </p:nvSpPr>
        <p:spPr>
          <a:xfrm>
            <a:off x="10236779" y="5293041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Høy</a:t>
            </a:r>
          </a:p>
        </p:txBody>
      </p:sp>
      <p:sp>
        <p:nvSpPr>
          <p:cNvPr id="13" name="CategoryAxisTitle">
            <a:extLst>
              <a:ext uri="{FF2B5EF4-FFF2-40B4-BE49-F238E27FC236}">
                <a16:creationId xmlns:a16="http://schemas.microsoft.com/office/drawing/2014/main" id="{416A13CC-1DA3-56E5-652C-74D880C4387B}"/>
              </a:ext>
            </a:extLst>
          </p:cNvPr>
          <p:cNvSpPr txBox="1"/>
          <p:nvPr/>
        </p:nvSpPr>
        <p:spPr>
          <a:xfrm>
            <a:off x="8705672" y="5278778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noProof="1">
                <a:solidFill>
                  <a:srgbClr val="081934"/>
                </a:solidFill>
                <a:effectLst/>
                <a:latin typeface="Inter Italic"/>
              </a:rPr>
              <a:t>Innvirkning på NPS</a:t>
            </a:r>
            <a:endParaRPr kumimoji="0" lang="en-US" sz="800" b="0" i="0" u="none" strike="noStrike" cap="none" spc="0" normalizeH="0" baseline="0" noProof="1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"/>
            </a:endParaRPr>
          </a:p>
        </p:txBody>
      </p:sp>
      <p:sp>
        <p:nvSpPr>
          <p:cNvPr id="15" name="ValueAxisTitle">
            <a:extLst>
              <a:ext uri="{FF2B5EF4-FFF2-40B4-BE49-F238E27FC236}">
                <a16:creationId xmlns:a16="http://schemas.microsoft.com/office/drawing/2014/main" id="{61BABC52-E520-35AC-CA07-53A364F4CEC5}"/>
              </a:ext>
            </a:extLst>
          </p:cNvPr>
          <p:cNvSpPr txBox="1"/>
          <p:nvPr/>
        </p:nvSpPr>
        <p:spPr>
          <a:xfrm>
            <a:off x="6619461" y="1001997"/>
            <a:ext cx="500204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noProof="1">
                <a:solidFill>
                  <a:srgbClr val="081934"/>
                </a:solidFill>
                <a:effectLst/>
                <a:latin typeface="Inter Italic"/>
              </a:rPr>
              <a:t>Score</a:t>
            </a:r>
            <a:endParaRPr kumimoji="0" lang="en-US" sz="800" b="0" i="0" u="none" strike="noStrike" cap="none" spc="0" normalizeH="0" baseline="0" noProof="1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"/>
            </a:endParaRPr>
          </a:p>
        </p:txBody>
      </p:sp>
      <p:graphicFrame>
        <p:nvGraphicFramePr>
          <p:cNvPr id="16" name="Chart">
            <a:extLst>
              <a:ext uri="{FF2B5EF4-FFF2-40B4-BE49-F238E27FC236}">
                <a16:creationId xmlns:a16="http://schemas.microsoft.com/office/drawing/2014/main" id="{A41CE75C-A1D6-4441-BCF4-592A2576A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534034"/>
              </p:ext>
            </p:extLst>
          </p:nvPr>
        </p:nvGraphicFramePr>
        <p:xfrm>
          <a:off x="6837385" y="1146321"/>
          <a:ext cx="5006873" cy="423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140 av 190</a:t>
            </a: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noProof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Bakgrunnsspørsmål</a:t>
            </a:r>
            <a:endParaRPr lang="en-US" sz="1600" noProof="1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4000" noProof="1">
                <a:latin typeface="Arial" panose="020B0604020202020204" pitchFamily="34" charset="0"/>
                <a:cs typeface="Arial" panose="020B0604020202020204" pitchFamily="34" charset="0"/>
              </a:rPr>
              <a:t>Bakgrunnsspørsmål</a:t>
            </a: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141 av 190</a:t>
            </a: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233212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Kjønn?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Bakgrunnsspørsmål</a:t>
            </a: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1997</Words>
  <Application>Microsoft Office PowerPoint</Application>
  <PresentationFormat>Widescreen</PresentationFormat>
  <Paragraphs>405</Paragraphs>
  <Slides>52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Inter Italic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 name</dc:title>
  <dc:creator>Mikkel Bertelsen</dc:creator>
  <cp:lastModifiedBy>Trysil Kontor og Data</cp:lastModifiedBy>
  <cp:revision>43</cp:revision>
  <dcterms:created xsi:type="dcterms:W3CDTF">2023-01-04T13:10:30Z</dcterms:created>
  <dcterms:modified xsi:type="dcterms:W3CDTF">2024-11-01T16:02:38Z</dcterms:modified>
</cp:coreProperties>
</file>